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77" r:id="rId3"/>
    <p:sldId id="281" r:id="rId4"/>
    <p:sldId id="279" r:id="rId5"/>
    <p:sldId id="280" r:id="rId6"/>
    <p:sldId id="276"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184" y="-8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2B8DB4-3633-1640-B4AD-1C020CADCB08}" type="datetimeFigureOut">
              <a:rPr lang="en-GB" smtClean="0"/>
              <a:t>20/11/2016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B355FF-7B73-7E4B-994E-1BD4EA249C71}" type="slidenum">
              <a:rPr lang="en-GB" smtClean="0"/>
              <a:t>‹#›</a:t>
            </a:fld>
            <a:endParaRPr lang="en-GB"/>
          </a:p>
        </p:txBody>
      </p:sp>
    </p:spTree>
    <p:extLst>
      <p:ext uri="{BB962C8B-B14F-4D97-AF65-F5344CB8AC3E}">
        <p14:creationId xmlns:p14="http://schemas.microsoft.com/office/powerpoint/2010/main" val="102015819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11-20T10:43:29.958"/>
    </inkml:context>
    <inkml:brush xml:id="br0">
      <inkml:brushProperty name="width" value="0.09071" units="cm"/>
      <inkml:brushProperty name="height" value="0.09071" units="cm"/>
      <inkml:brushProperty name="color" value="#ED331F"/>
    </inkml:brush>
  </inkml:definitions>
  <inkml:trace contextRef="#ctx0" brushRef="#br0">1 0 7553,'8'0'474,"4"0"1,-8 5-1,5 0-430,2-2 0,-3 4 1,2-1 63,1 2 0,2-5 0,1 4 0,1-3 33,-1 1 1,-1 2 0,-2-4-76,-1 2 1,-1-1 0,6-2 49,-1 3 0,1-4 1,-1 6-114,0-1 1,1-3 0,-1 5 7,1-1 1,-1 2 22,0-4 0,1 6 0,-1-3 37,1 0 1,-6-1-1,1-6 1,1 3-39,2 0 0,-4 3 0,1-4 1,1 3-3,2 2 1,1-4-1,-1 2 1,-2-1-17,-1 0 1,0 1 0,4-3-18,0 2 1,1 5 0,-1-4 8,1 2 1,-6-5-1,1 2 1,-1-2 27,-1 2 1,5-3 19,-3 2 0,3 3-6,1-2 1,0-1-1,-1-2-8,-3 3 0,3-4-53,-4 4 0,-1 2 0,2-3 17,1 0 0,-3-3 0,0 1 0,0 1-19,0 2 1,-3 0 8,4-5 0,-1 1 0,4 2 28,-3 2 0,-4 0-12,5-5 1,-6 0 0,4 2 8,-1 2-15,4-2 0,-5 6-8,4-3 1,3-4-4,-4 4 0,-1 2 4,2-3 1,-2 3-1,3-4 1,-1 2 1,-5 1 0,4-1 0,-4-3 0,5 2 0,-6 3 0,6-2 0,-5-1 0,4-4-11,-5 7 1,4-6 0,-4 4 5,6-3 4,-4-2 1,2 0 0,-4 1-3,0 4-25,1-3-55,2 4 41,-6-6 41,12 0 5,-11 0 0,6 0 6,-4 0-7,-2 0 1,4 2-1,-4 1-24,3 2-50,-4 0 110,12-5 444,-11 0-254,4 0 1,-6-2-1,0-3-123,0-4 1,-5 1 0,0-2 0,1-1-90,-3-2 1,6-1-23,-4-1 0,-1 1 0,1-1 0,0 1 27,-1 0 0,4-1 1,-4 1-1,1-1-1,0 1 1,-1 0 0,2-1 0,0 1 19,0-1 0,1 3 1,0 0-22,-2 3 1,-1 4-28,1-5 0,3 6-144,-2-6-527,2 7 392,2-4 248,0 20 1,5-3 0,1 9 0,1-3-22,-1-2 1,0-2 0,-2 0-1,2 4 45,2 0 0,-5 0 0,4-1 0,-3-1 0,3 1 14,1-1 1,-5 0-1,2 1 1,-2-2 1,2-4 0,-4 4 1,6-5 17,-1 0 22,-4 5 95,4-12-107,-6 12 0,0-10-9,0 7 0,2-7 72,2 2 325,-2-3 288,4-2-517,-6 0 1,-1 0-146,-4 0 1,2 0-1,-7 0-35,-1 0 0,3 0 1,0 1-1,0 2-34,0 2 0,3 2 0,-4-4 0,-2 3 100,-2 2 1,-2-3 0,1 3-6,0-2 1,-1 4 0,1-4 0,-1 2-1,1 2 2,0-2 0,-2 5 0,-2-4 60,-1 4 1,0-3 0,4-1-1,1 1 1,-1 0 8,1-1 0,4-4 1,1 3-1,-1 0-4,2 0 0,-3-3-687,6 4 273,0-5 0,7 2-2824,3-6 1551,3 0 1,13 0-1,1 0 1</inkml:trace>
  <inkml:trace contextRef="#ctx0" brushRef="#br0" timeOffset="1635">1397 605 8936,'10'0'-3,"-1"0"1,-4 0 302,5 0 21,-7 0 259,3 0-359,-6 0 0,2 0-109,3 0 1,-2 2-54,7 3 1,-6-4 0,6 6-48,1-1 0,2-3 38,1 7 0,1-2 0,-1 1 0,1-2 11,-1-1 1,0-3 0,1 5-70,-1-1 0,1-1 1,-1-3-1,-1 4 1,-2-1 5,-1 1 0,-1-1 1,6-3-10,-1 2 1,0 5 0,1-6-1,-1 1 1,1 0 0,-1 0 0,0 1 1,1-3 6,-1 2 1,1 5-1,-1-5 1,0-1-1,1 3 1,-1-6-1,1 6 2,-1-1 0,0 1 1,1 4 0,-1-2 0,1-5 0,-1 2 0,0 0 0,1 4 0,-6-2 0,1 0 0,1 0-16,2 0 0,1-3 1,1 3-1,-1 0 11,1 0 0,-6-4 0,1 4 0,1-1-4,2-4 0,-4 3 0,1-1 0,0 0-34,-2 1 1,4-4 0,-2 4-17,3 1 1,1-6 0,0 6 12,1-1 1,-6-4-1,1 3 19,1-4 0,2 4 29,1 0 1,-4 1 0,0-3 3,1 2 1,2 0 0,-1-3-1,0 1 141,-3 2 0,-4-1-83,5-4 1,-7 2-456,2 3-931,-4-4 293,-1 6 376,-6-14 0,-2-1 0,-7-6 0</inkml:trace>
  <inkml:trace contextRef="#ctx0" brushRef="#br0" timeOffset="2827">1440 605 8990,'0'-9'331,"0"-1"1,5 5-1,2-3 1,-1 0-149,0 0 0,6 3 0,-1-4 0,5-2-16,3-2 0,0 3 1,-4 1-1,-1-1-28,0 2 1,6-5 0,-1 5 0,-2-1-85,-1-1 0,-1 2 0,-1-2 1,1 4-81,-1 0 1,-1 2 0,-2-4 32,-1 2 0,-2 0 0,3 2-86,-2 0 460,-5-1-309,2 5-222,-6 0 0,-6 0 1,-4 0-1,-3 1-128,-1 4 1,-1-2 0,1 5 0,0 0 23,-1 0 0,-4 2 0,0 4 0,0 1 80,-2-1 0,5-4 1,-5-1-1,2 3 111,0 0 0,-1 3 1,6-2 283,0-4 0,-1 2 0,1-4 245,-1 1 0,6-5-152,-1 2-130,7-4-66,-3-1 0,6-1-10,0-4 52,0 3-164,0-4-5,-7 6 0,6 6 10,-4 4 1,5 3-1,3 1 1,3 1 1,2-1 0,-3 5 0,5 2 0,-1 0 42,-1 0 1,5-1 0,-5 0 63,0 4 0,5-2 0,-5 0 0,2 1 0,-2-3-27,-2 1 0,0-2 0,-2-4 301,0-1 1,3 1-1,-4-1 471,2 0-1173,0 1 1,-4-7-1092,4-3 0,-3-5 6,2-5 0,4-3 0,0-7 0</inkml:trace>
  <inkml:trace contextRef="#ctx0" brushRef="#br0" timeOffset="8938">2664 389 8030,'-14'0'1052,"6"0"1,0-1-366,3-4 0,3 2 0,-1-5-429,6 1 1,1-2 0,5 2-1,2-1-107,2-3 1,6 3-1,2 0-103,2 2 0,-4-4 0,3 5 1,1 2-63,-1 1 0,-3-2 1,5-1-1,0 2 0,-1 1 14,-4 2 1,2 5 0,-2 1-332,-2 2 0,-1 0 1,-1 3-1,-1-1 1,-1 1 100,-3 2 1,-2 1 0,-5 1 205,2-1 0,-1 2 1,-5 2-1,-2 1 0,-4-1 17,-1-2 1,-3 3 0,-7 0 0,-1-1 122,2-2 0,1 0 1,0 1-1,-2 2 68,-1-1 0,-2-2 0,3-3-47,-1-4 1,0 3 0,5-6 0,-1 0 0,1 1-2,-1-4 0,6-1 1,-1-1 95,-1 4 1,3-3-120,-2 2 0,6-2-172,-6-2 1,7 6 0,-2 4 25,3 3 0,2 3 0,0 1 0,0 3 23,0-3 1,5 4-1,0 0 1,-2-1 48,-1 1 0,-2 3 1,0-3-1,0 0 198,0 0 1,0 3 0,0-5 90,0-2 0,0 1 0,0 0-201,0 1 0,-2-2 0,-1-5 0,-2-3 203,2 2 1,0-4-3237,-2-2-2344,3-4 4520,-4-1 0,12 0 0,2 0 1</inkml:trace>
  <inkml:trace contextRef="#ctx0" brushRef="#br0" timeOffset="9204">2794 1440 8355,'0'15'1966,"-7"-7"-1243,6 4 0,-7-8 393,3 5 1,3-4-492,-2 5 1,2-6-110,2 6-2974,0-7 0,6 4 1,2-7-1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11-20T10:43:29.958"/>
    </inkml:context>
    <inkml:brush xml:id="br0">
      <inkml:brushProperty name="width" value="0.09071" units="cm"/>
      <inkml:brushProperty name="height" value="0.09071" units="cm"/>
      <inkml:brushProperty name="color" value="#ED331F"/>
    </inkml:brush>
  </inkml:definitions>
  <inkml:trace contextRef="#ctx0" brushRef="#br0">1 0 7553,'8'0'474,"4"0"1,-8 5-1,5 0-430,2-2 0,-3 4 1,2-1 63,1 2 0,2-5 0,1 4 0,1-3 33,-1 1 1,-1 2 0,-2-4-76,-1 2 1,-1-1 0,6-2 49,-1 3 0,1-4 1,-1 6-114,0-1 1,1-3 0,-1 5 7,1-1 1,-1 2 22,0-4 0,1 6 0,-1-3 37,1 0 1,-6-1-1,1-6 1,1 3-39,2 0 0,-4 3 0,1-4 1,1 3-3,2 2 1,1-4-1,-1 2 1,-2-1-17,-1 0 1,0 1 0,4-3-18,0 2 1,1 5 0,-1-4 8,1 2 1,-6-5-1,1 2 1,-1-2 27,-1 2 1,5-3 19,-3 2 0,3 3-6,1-2 1,0-1-1,-1-2-8,-3 3 0,3-4-53,-4 4 0,-1 2 0,2-3 17,1 0 0,-3-3 0,0 1 0,0 1-19,0 2 1,-3 0 8,4-5 0,-1 1 0,4 2 28,-3 2 0,-4 0-12,5-5 1,-6 0 0,4 2 8,-1 2-15,4-2 0,-5 6-8,4-3 1,3-4-4,-4 4 0,-1 2 4,2-3 1,-2 3-1,3-4 1,-1 2 1,-5 1 0,4-1 0,-4-3 0,5 2 0,-6 3 0,6-2 0,-5-1 0,4-4-11,-5 7 1,4-6 0,-4 4 5,6-3 4,-4-2 1,2 0 0,-4 1-3,0 4-25,1-3-55,2 4 41,-6-6 41,12 0 5,-11 0 0,6 0 6,-4 0-7,-2 0 1,4 2-1,-4 1-24,3 2-50,-4 0 110,12-5 444,-11 0-254,4 0 1,-6-2-1,0-3-123,0-4 1,-5 1 0,0-2 0,1-1-90,-3-2 1,6-1-23,-4-1 0,-1 1 0,1-1 0,0 1 27,-1 0 0,4-1 1,-4 1-1,1-1-1,0 1 1,-1 0 0,2-1 0,0 1 19,0-1 0,1 3 1,0 0-22,-2 3 1,-1 4-28,1-5 0,3 6-144,-2-6-527,2 7 392,2-4 248,0 20 1,5-3 0,1 9 0,1-3-22,-1-2 1,0-2 0,-2 0-1,2 4 45,2 0 0,-5 0 0,4-1 0,-3-1 0,3 1 14,1-1 1,-5 0-1,2 1 1,-2-2 1,2-4 0,-4 4 1,6-5 17,-1 0 22,-4 5 95,4-12-107,-6 12 0,0-10-9,0 7 0,2-7 72,2 2 325,-2-3 288,4-2-517,-6 0 1,-1 0-146,-4 0 1,2 0-1,-7 0-35,-1 0 0,3 0 1,0 1-1,0 2-34,0 2 0,3 2 0,-4-4 0,-2 3 100,-2 2 1,-2-3 0,1 3-6,0-2 1,-1 4 0,1-4 0,-1 2-1,1 2 2,0-2 0,-2 5 0,-2-4 60,-1 4 1,0-3 0,4-1-1,1 1 1,-1 0 8,1-1 0,4-4 1,1 3-1,-1 0-4,2 0 0,-3-3-687,6 4 273,0-5 0,7 2-2824,3-6 1551,3 0 1,13 0-1,1 0 1</inkml:trace>
  <inkml:trace contextRef="#ctx0" brushRef="#br0" timeOffset="1635">1397 605 8936,'10'0'-3,"-1"0"1,-4 0 302,5 0 21,-7 0 259,3 0-359,-6 0 0,2 0-109,3 0 1,-2 2-54,7 3 1,-6-4 0,6 6-48,1-1 0,2-3 38,1 7 0,1-2 0,-1 1 0,1-2 11,-1-1 1,0-3 0,1 5-70,-1-1 0,1-1 1,-1-3-1,-1 4 1,-2-1 5,-1 1 0,-1-1 1,6-3-10,-1 2 1,0 5 0,1-6-1,-1 1 1,1 0 0,-1 0 0,0 1 1,1-3 6,-1 2 1,1 5-1,-1-5 1,0-1-1,1 3 1,-1-6-1,1 6 2,-1-1 0,0 1 1,1 4 0,-1-2 0,1-5 0,-1 2 0,0 0 0,1 4 0,-6-2 0,1 0 0,1 0-16,2 0 0,1-3 1,1 3-1,-1 0 11,1 0 0,-6-4 0,1 4 0,1-1-4,2-4 0,-4 3 0,1-1 0,0 0-34,-2 1 1,4-4 0,-2 4-17,3 1 1,1-6 0,0 6 12,1-1 1,-6-4-1,1 3 19,1-4 0,2 4 29,1 0 1,-4 1 0,0-3 3,1 2 1,2 0 0,-1-3-1,0 1 141,-3 2 0,-4-1-83,5-4 1,-7 2-456,2 3-931,-4-4 293,-1 6 376,-6-14 0,-2-1 0,-7-6 0</inkml:trace>
  <inkml:trace contextRef="#ctx0" brushRef="#br0" timeOffset="2827">1440 605 8990,'0'-9'331,"0"-1"1,5 5-1,2-3 1,-1 0-149,0 0 0,6 3 0,-1-4 0,5-2-16,3-2 0,0 3 1,-4 1-1,-1-1-28,0 2 1,6-5 0,-1 5 0,-2-1-85,-1-1 0,-1 2 0,-1-2 1,1 4-81,-1 0 1,-1 2 0,-2-4 32,-1 2 0,-2 0 0,3 2-86,-2 0 460,-5-1-309,2 5-222,-6 0 0,-6 0 1,-4 0-1,-3 1-128,-1 4 1,-1-2 0,1 5 0,0 0 23,-1 0 0,-4 2 0,0 4 0,0 1 80,-2-1 0,5-4 1,-5-1-1,2 3 111,0 0 0,-1 3 1,6-2 283,0-4 0,-1 2 0,1-4 245,-1 1 0,6-5-152,-1 2-130,7-4-66,-3-1 0,6-1-10,0-4 52,0 3-164,0-4-5,-7 6 0,6 6 10,-4 4 1,5 3-1,3 1 1,3 1 1,2-1 0,-3 5 0,5 2 0,-1 0 42,-1 0 1,5-1 0,-5 0 63,0 4 0,5-2 0,-5 0 0,2 1 0,-2-3-27,-2 1 0,0-2 0,-2-4 301,0-1 1,3 1-1,-4-1 471,2 0-1173,0 1 1,-4-7-1092,4-3 0,-3-5 6,2-5 0,4-3 0,0-7 0</inkml:trace>
  <inkml:trace contextRef="#ctx0" brushRef="#br0" timeOffset="8938">2664 389 8030,'-14'0'1052,"6"0"1,0-1-366,3-4 0,3 2 0,-1-5-429,6 1 1,1-2 0,5 2-1,2-1-107,2-3 1,6 3-1,2 0-103,2 2 0,-4-4 0,3 5 1,1 2-63,-1 1 0,-3-2 1,5-1-1,0 2 0,-1 1 14,-4 2 1,2 5 0,-2 1-332,-2 2 0,-1 0 1,-1 3-1,-1-1 1,-1 1 100,-3 2 1,-2 1 0,-5 1 205,2-1 0,-1 2 1,-5 2-1,-2 1 0,-4-1 17,-1-2 1,-3 3 0,-7 0 0,-1-1 122,2-2 0,1 0 1,0 1-1,-2 2 68,-1-1 0,-2-2 0,3-3-47,-1-4 1,0 3 0,5-6 0,-1 0 0,1 1-2,-1-4 0,6-1 1,-1-1 95,-1 4 1,3-3-120,-2 2 0,6-2-172,-6-2 1,7 6 0,-2 4 25,3 3 0,2 3 0,0 1 0,0 3 23,0-3 1,5 4-1,0 0 1,-2-1 48,-1 1 0,-2 3 1,0-3-1,0 0 198,0 0 1,0 3 0,0-5 90,0-2 0,0 1 0,0 0-201,0 1 0,-2-2 0,-1-5 0,-2-3 203,2 2 1,0-4-3237,-2-2-2344,3-4 4520,-4-1 0,12 0 0,2 0 1</inkml:trace>
  <inkml:trace contextRef="#ctx0" brushRef="#br0" timeOffset="9204">2794 1440 8355,'0'15'1966,"-7"-7"-1243,6 4 0,-7-8 393,3 5 1,3-4-492,-2 5 1,2-6-110,2 6-2974,0-7 0,6 4 1,2-7-1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85C785-8B91-BA45-A7DD-18A743519AA8}" type="datetimeFigureOut">
              <a:rPr lang="en-GB" smtClean="0"/>
              <a:t>20/11/2016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418B39-B323-4147-94E1-7E5BEE62ADE5}" type="slidenum">
              <a:rPr lang="en-GB" smtClean="0"/>
              <a:t>‹#›</a:t>
            </a:fld>
            <a:endParaRPr lang="en-GB"/>
          </a:p>
        </p:txBody>
      </p:sp>
    </p:spTree>
    <p:extLst>
      <p:ext uri="{BB962C8B-B14F-4D97-AF65-F5344CB8AC3E}">
        <p14:creationId xmlns:p14="http://schemas.microsoft.com/office/powerpoint/2010/main" val="1906436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4747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7366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9313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75086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2112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64DE79-268F-4C1A-8933-263129D2AF90}"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89516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64DE79-268F-4C1A-8933-263129D2AF90}" type="datetimeFigureOut">
              <a:rPr lang="en-US" smtClean="0"/>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8051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4DE79-268F-4C1A-8933-263129D2AF90}" type="datetimeFigureOut">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20548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211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16768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539013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a:p>
        </p:txBody>
      </p:sp>
      <p:sp>
        <p:nvSpPr>
          <p:cNvPr id="7"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A7B0CF3-63E2-8545-9977-94BD64F36527}" type="datetime1">
              <a:rPr lang="en-US" smtClean="0"/>
              <a:pPr/>
              <a:t>11/20/16</a:t>
            </a:fld>
            <a:endParaRPr lang="en-US"/>
          </a:p>
        </p:txBody>
      </p:sp>
      <p:sp>
        <p:nvSpPr>
          <p:cNvPr id="8"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0ED8B9-BA8C-0E40-BCC4-EB965F109DF5}" type="slidenum">
              <a:rPr lang="en-US" smtClean="0"/>
              <a:pPr/>
              <a:t>‹#›</a:t>
            </a:fld>
            <a:endParaRPr lang="en-US" dirty="0"/>
          </a:p>
        </p:txBody>
      </p:sp>
      <p:sp>
        <p:nvSpPr>
          <p:cNvPr id="9" name="Rectangle 8"/>
          <p:cNvSpPr/>
          <p:nvPr userDrawn="1"/>
        </p:nvSpPr>
        <p:spPr>
          <a:xfrm>
            <a:off x="4132202" y="6490703"/>
            <a:ext cx="4544668" cy="36729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bg1"/>
                </a:solidFill>
              </a:rPr>
              <a:t>EE231 Introduction to Optics</a:t>
            </a:r>
            <a:r>
              <a:rPr lang="en-US" baseline="0" dirty="0" smtClean="0">
                <a:solidFill>
                  <a:schemeClr val="bg1"/>
                </a:solidFill>
              </a:rPr>
              <a:t>: Propagation</a:t>
            </a:r>
            <a:endParaRPr lang="en-GB" dirty="0">
              <a:solidFill>
                <a:schemeClr val="bg1"/>
              </a:solidFill>
            </a:endParaRPr>
          </a:p>
        </p:txBody>
      </p:sp>
      <p:sp>
        <p:nvSpPr>
          <p:cNvPr id="10" name="Rectangle 9"/>
          <p:cNvSpPr/>
          <p:nvPr userDrawn="1"/>
        </p:nvSpPr>
        <p:spPr>
          <a:xfrm>
            <a:off x="0" y="6490704"/>
            <a:ext cx="4132202" cy="36729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Andrea </a:t>
            </a:r>
            <a:r>
              <a:rPr lang="en-US" dirty="0" err="1" smtClean="0"/>
              <a:t>Fratalocchi</a:t>
            </a:r>
            <a:r>
              <a:rPr lang="en-US" dirty="0" smtClean="0"/>
              <a:t> (</a:t>
            </a:r>
            <a:r>
              <a:rPr lang="en-US" dirty="0" err="1" smtClean="0"/>
              <a:t>www.primalight.org</a:t>
            </a:r>
            <a:r>
              <a:rPr lang="en-US" dirty="0" smtClean="0"/>
              <a:t>)</a:t>
            </a:r>
            <a:endParaRPr lang="en-GB" dirty="0"/>
          </a:p>
        </p:txBody>
      </p:sp>
      <p:sp>
        <p:nvSpPr>
          <p:cNvPr id="11" name="Rectangle 10"/>
          <p:cNvSpPr/>
          <p:nvPr userDrawn="1"/>
        </p:nvSpPr>
        <p:spPr>
          <a:xfrm>
            <a:off x="8675368" y="6490704"/>
            <a:ext cx="3515130" cy="36729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accent5"/>
                </a:solidFill>
              </a:rPr>
              <a:t>slide </a:t>
            </a:r>
            <a:fld id="{ACF75CD3-B640-E848-BE2F-C9C56DA20A86}" type="slidenum">
              <a:rPr lang="en-US" smtClean="0">
                <a:solidFill>
                  <a:schemeClr val="accent5"/>
                </a:solidFill>
              </a:rPr>
              <a:t>‹#›</a:t>
            </a:fld>
            <a:endParaRPr lang="en-GB" dirty="0">
              <a:solidFill>
                <a:schemeClr val="accent5"/>
              </a:solidFill>
            </a:endParaRPr>
          </a:p>
        </p:txBody>
      </p:sp>
    </p:spTree>
    <p:extLst>
      <p:ext uri="{BB962C8B-B14F-4D97-AF65-F5344CB8AC3E}">
        <p14:creationId xmlns:p14="http://schemas.microsoft.com/office/powerpoint/2010/main" val="171205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4" Type="http://schemas.openxmlformats.org/officeDocument/2006/relationships/image" Target="../media/image3.pn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086834" y="563645"/>
            <a:ext cx="6162270" cy="1754326"/>
          </a:xfrm>
          <a:prstGeom prst="rect">
            <a:avLst/>
          </a:prstGeom>
          <a:noFill/>
        </p:spPr>
        <p:txBody>
          <a:bodyPr wrap="square" rtlCol="0" anchor="ctr">
            <a:spAutoFit/>
          </a:bodyPr>
          <a:lstStyle/>
          <a:p>
            <a:r>
              <a:rPr lang="en-US" sz="3600" dirty="0" smtClean="0">
                <a:ln w="0"/>
                <a:solidFill>
                  <a:schemeClr val="accent5"/>
                </a:solidFill>
                <a:effectLst>
                  <a:outerShdw blurRad="38100" dist="25400" dir="5400000" algn="ctr" rotWithShape="0">
                    <a:srgbClr val="6E747A">
                      <a:alpha val="43000"/>
                    </a:srgbClr>
                  </a:outerShdw>
                </a:effectLst>
                <a:latin typeface="Arial" charset="0"/>
                <a:ea typeface="Arial" charset="0"/>
                <a:cs typeface="Arial" charset="0"/>
              </a:rPr>
              <a:t>EE 231 Introduction to Optics</a:t>
            </a:r>
          </a:p>
          <a:p>
            <a:endParaRPr lang="en-US" sz="3600" dirty="0" smtClean="0">
              <a:ln w="0"/>
              <a:solidFill>
                <a:schemeClr val="accent5"/>
              </a:solidFill>
              <a:effectLst>
                <a:outerShdw blurRad="38100" dist="25400" dir="5400000" algn="ctr" rotWithShape="0">
                  <a:srgbClr val="6E747A">
                    <a:alpha val="43000"/>
                  </a:srgbClr>
                </a:outerShdw>
              </a:effectLst>
              <a:latin typeface="Arial" charset="0"/>
              <a:ea typeface="Arial" charset="0"/>
              <a:cs typeface="Arial" charset="0"/>
            </a:endParaRPr>
          </a:p>
          <a:p>
            <a:pPr algn="ctr"/>
            <a:r>
              <a:rPr lang="en-US" sz="3600" dirty="0" smtClean="0">
                <a:ln w="0"/>
                <a:solidFill>
                  <a:schemeClr val="accent5"/>
                </a:solidFill>
                <a:effectLst>
                  <a:outerShdw blurRad="38100" dist="25400" dir="5400000" algn="ctr" rotWithShape="0">
                    <a:srgbClr val="6E747A">
                      <a:alpha val="43000"/>
                    </a:srgbClr>
                  </a:outerShdw>
                </a:effectLst>
                <a:latin typeface="Arial" charset="0"/>
                <a:ea typeface="Arial" charset="0"/>
                <a:cs typeface="Arial" charset="0"/>
              </a:rPr>
              <a:t>Scalar theory of diffraction</a:t>
            </a:r>
            <a:endParaRPr lang="en-GB" sz="3600" dirty="0">
              <a:ln w="0"/>
              <a:solidFill>
                <a:schemeClr val="accent5"/>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21" name="TextBox 20"/>
          <p:cNvSpPr txBox="1"/>
          <p:nvPr/>
        </p:nvSpPr>
        <p:spPr>
          <a:xfrm>
            <a:off x="4853923" y="3861162"/>
            <a:ext cx="2797194" cy="461665"/>
          </a:xfrm>
          <a:prstGeom prst="rect">
            <a:avLst/>
          </a:prstGeom>
          <a:noFill/>
        </p:spPr>
        <p:txBody>
          <a:bodyPr wrap="square" rtlCol="0">
            <a:spAutoFit/>
          </a:bodyPr>
          <a:lstStyle/>
          <a:p>
            <a:r>
              <a:rPr lang="en-US" sz="2400" dirty="0" smtClean="0">
                <a:ln w="0"/>
                <a:effectLst>
                  <a:outerShdw blurRad="38100" dist="19050" dir="2700000" algn="tl" rotWithShape="0">
                    <a:schemeClr val="dk1">
                      <a:alpha val="40000"/>
                    </a:schemeClr>
                  </a:outerShdw>
                </a:effectLst>
                <a:latin typeface="Arial" charset="0"/>
                <a:ea typeface="Arial" charset="0"/>
                <a:cs typeface="Arial" charset="0"/>
              </a:rPr>
              <a:t>Andrea </a:t>
            </a:r>
            <a:r>
              <a:rPr lang="en-US" sz="2400" dirty="0" err="1" smtClean="0">
                <a:ln w="0"/>
                <a:effectLst>
                  <a:outerShdw blurRad="38100" dist="19050" dir="2700000" algn="tl" rotWithShape="0">
                    <a:schemeClr val="dk1">
                      <a:alpha val="40000"/>
                    </a:schemeClr>
                  </a:outerShdw>
                </a:effectLst>
                <a:latin typeface="Arial" charset="0"/>
                <a:ea typeface="Arial" charset="0"/>
                <a:cs typeface="Arial" charset="0"/>
              </a:rPr>
              <a:t>Fratalocchi</a:t>
            </a:r>
            <a:endParaRPr lang="en-GB" sz="2400" dirty="0">
              <a:ln w="0"/>
              <a:effectLst>
                <a:outerShdw blurRad="38100" dist="19050" dir="2700000" algn="tl" rotWithShape="0">
                  <a:schemeClr val="dk1">
                    <a:alpha val="40000"/>
                  </a:schemeClr>
                </a:outerShdw>
              </a:effectLst>
              <a:latin typeface="Arial" charset="0"/>
              <a:ea typeface="Arial" charset="0"/>
              <a:cs typeface="Arial" charset="0"/>
            </a:endParaRPr>
          </a:p>
        </p:txBody>
      </p:sp>
      <p:sp>
        <p:nvSpPr>
          <p:cNvPr id="23" name="TextBox 22"/>
          <p:cNvSpPr txBox="1"/>
          <p:nvPr/>
        </p:nvSpPr>
        <p:spPr>
          <a:xfrm>
            <a:off x="5027903" y="4899397"/>
            <a:ext cx="2539561" cy="430887"/>
          </a:xfrm>
          <a:prstGeom prst="rect">
            <a:avLst/>
          </a:prstGeom>
          <a:noFill/>
          <a:ln>
            <a:noFill/>
          </a:ln>
        </p:spPr>
        <p:txBody>
          <a:bodyPr wrap="square" rtlCol="0">
            <a:spAutoFit/>
          </a:bodyPr>
          <a:lstStyle/>
          <a:p>
            <a:r>
              <a:rPr lang="en-US" sz="2200">
                <a:ln w="0"/>
                <a:effectLst>
                  <a:reflection blurRad="6350" stA="53000" endA="300" endPos="35500" dir="5400000" sy="-90000" algn="bl" rotWithShape="0"/>
                </a:effectLst>
              </a:rPr>
              <a:t>w</a:t>
            </a:r>
            <a:r>
              <a:rPr lang="en-US" sz="2200" smtClean="0">
                <a:ln w="0"/>
                <a:effectLst>
                  <a:reflection blurRad="6350" stA="53000" endA="300" endPos="35500" dir="5400000" sy="-90000" algn="bl" rotWithShape="0"/>
                </a:effectLst>
              </a:rPr>
              <a:t>ww.primalight.org</a:t>
            </a:r>
            <a:endParaRPr lang="en-GB" sz="2200" dirty="0">
              <a:ln w="0"/>
              <a:effectLst>
                <a:reflection blurRad="6350" stA="53000" endA="300" endPos="35500" dir="5400000" sy="-90000" algn="bl" rotWithShape="0"/>
              </a:effectLst>
            </a:endParaRPr>
          </a:p>
        </p:txBody>
      </p:sp>
      <p:sp>
        <p:nvSpPr>
          <p:cNvPr id="24" name="TextBox 23"/>
          <p:cNvSpPr txBox="1"/>
          <p:nvPr/>
        </p:nvSpPr>
        <p:spPr>
          <a:xfrm>
            <a:off x="5498093" y="2731521"/>
            <a:ext cx="1638352" cy="430887"/>
          </a:xfrm>
          <a:prstGeom prst="rect">
            <a:avLst/>
          </a:prstGeom>
          <a:noFill/>
        </p:spPr>
        <p:txBody>
          <a:bodyPr wrap="square" rtlCol="0">
            <a:spAutoFit/>
          </a:bodyPr>
          <a:lstStyle/>
          <a:p>
            <a:r>
              <a:rPr lang="en-US" sz="2200" dirty="0" smtClean="0">
                <a:solidFill>
                  <a:schemeClr val="accent5"/>
                </a:solidFill>
                <a:latin typeface="Arial" charset="0"/>
                <a:ea typeface="Arial" charset="0"/>
                <a:cs typeface="Arial" charset="0"/>
              </a:rPr>
              <a:t>Lesson </a:t>
            </a:r>
            <a:r>
              <a:rPr lang="en-US" sz="2200" dirty="0" smtClean="0">
                <a:solidFill>
                  <a:schemeClr val="accent5"/>
                </a:solidFill>
                <a:latin typeface="Arial" charset="0"/>
                <a:ea typeface="Arial" charset="0"/>
                <a:cs typeface="Arial" charset="0"/>
              </a:rPr>
              <a:t>1</a:t>
            </a:r>
            <a:r>
              <a:rPr lang="en-US" sz="2200" dirty="0">
                <a:solidFill>
                  <a:schemeClr val="accent5"/>
                </a:solidFill>
                <a:latin typeface="Arial" charset="0"/>
                <a:ea typeface="Arial" charset="0"/>
                <a:cs typeface="Arial" charset="0"/>
              </a:rPr>
              <a:t>3</a:t>
            </a:r>
            <a:endParaRPr lang="en-GB" sz="2200" dirty="0">
              <a:solidFill>
                <a:schemeClr val="accent5"/>
              </a:solidFill>
              <a:latin typeface="Arial" charset="0"/>
              <a:ea typeface="Arial" charset="0"/>
              <a:cs typeface="Arial" charset="0"/>
            </a:endParaRPr>
          </a:p>
        </p:txBody>
      </p:sp>
    </p:spTree>
    <p:extLst>
      <p:ext uri="{BB962C8B-B14F-4D97-AF65-F5344CB8AC3E}">
        <p14:creationId xmlns:p14="http://schemas.microsoft.com/office/powerpoint/2010/main" val="1597319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42437" y="226797"/>
            <a:ext cx="9293042" cy="492443"/>
          </a:xfrm>
          <a:prstGeom prst="rect">
            <a:avLst/>
          </a:prstGeom>
          <a:noFill/>
        </p:spPr>
        <p:txBody>
          <a:bodyPr wrap="square" rtlCol="0">
            <a:spAutoFit/>
          </a:bodyPr>
          <a:lstStyle/>
          <a:p>
            <a:r>
              <a:rPr lang="en-US" sz="2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Hands on real cases: Application of diffraction theory</a:t>
            </a:r>
            <a:endParaRPr lang="en-US" sz="2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endParaRPr>
          </a:p>
        </p:txBody>
      </p:sp>
      <p:sp>
        <p:nvSpPr>
          <p:cNvPr id="15" name="TextBox 14"/>
          <p:cNvSpPr txBox="1"/>
          <p:nvPr/>
        </p:nvSpPr>
        <p:spPr>
          <a:xfrm>
            <a:off x="364687" y="791430"/>
            <a:ext cx="11448541" cy="5632311"/>
          </a:xfrm>
          <a:prstGeom prst="rect">
            <a:avLst/>
          </a:prstGeom>
          <a:noFill/>
        </p:spPr>
        <p:txBody>
          <a:bodyPr wrap="square" rtlCol="0">
            <a:spAutoFit/>
          </a:bodyPr>
          <a:lstStyle/>
          <a:p>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Rules and regulations</a:t>
            </a:r>
          </a:p>
          <a:p>
            <a:pPr marL="457200" indent="-457200">
              <a:buFont typeface="Wingdings" charset="2"/>
              <a:buChar char="ü"/>
            </a:pPr>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The class is divided into 3 teams</a:t>
            </a:r>
          </a:p>
          <a:p>
            <a:pPr marL="457200" indent="-457200">
              <a:buFont typeface="Wingdings" charset="2"/>
              <a:buChar char="ü"/>
            </a:pPr>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Each team is in competition with the others</a:t>
            </a:r>
          </a:p>
          <a:p>
            <a:pPr marL="457200" indent="-457200">
              <a:buFont typeface="Wingdings" charset="2"/>
              <a:buChar char="ü"/>
            </a:pPr>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Use of internet and other online resources is not allowed</a:t>
            </a:r>
          </a:p>
          <a:p>
            <a:pPr marL="457200" indent="-457200">
              <a:buFont typeface="Wingdings" charset="2"/>
              <a:buChar char="ü"/>
            </a:pPr>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Books are not allowed, only copy of the electronics notes</a:t>
            </a:r>
          </a:p>
          <a:p>
            <a:pPr marL="457200" indent="-457200">
              <a:buFont typeface="Wingdings" charset="2"/>
              <a:buChar char="ü"/>
            </a:pPr>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The activity is organized in II main modules, each module has a score from 1 to 10 and should be completed on 1, maximum 2, A4 pages.  </a:t>
            </a:r>
          </a:p>
          <a:p>
            <a:pPr marL="457200" indent="-457200">
              <a:buFont typeface="Wingdings" charset="2"/>
              <a:buChar char="ü"/>
            </a:pPr>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Justify all assumptions and approximations used.</a:t>
            </a:r>
          </a:p>
          <a:p>
            <a:pPr marL="457200" indent="-457200">
              <a:buFont typeface="Wingdings" charset="2"/>
              <a:buChar char="ü"/>
            </a:pPr>
            <a:r>
              <a:rPr lang="en-US" sz="2400" dirty="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E</a:t>
            </a:r>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ach team can send a single "preview" of the solution of each module. The preview is quickly assessed and errors/inconsistencies are marked for revision. </a:t>
            </a:r>
          </a:p>
          <a:p>
            <a:pPr marL="457200" indent="-457200">
              <a:buFont typeface="Wingdings" charset="2"/>
              <a:buChar char="ü"/>
            </a:pPr>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In each module, each member of the team can examine the various elements allowed to be used in the experiment</a:t>
            </a:r>
          </a:p>
          <a:p>
            <a:pPr marL="457200" indent="-457200">
              <a:buFont typeface="Wingdings" charset="2"/>
              <a:buChar char="ü"/>
            </a:pPr>
            <a:r>
              <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At the end of the 2nd module, the winning team performs the experiment and acquires the data for the lab report, which has to be completed individually by each member of the team</a:t>
            </a:r>
            <a:endParaRPr lang="en-US" sz="24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spTree>
    <p:extLst>
      <p:ext uri="{BB962C8B-B14F-4D97-AF65-F5344CB8AC3E}">
        <p14:creationId xmlns:p14="http://schemas.microsoft.com/office/powerpoint/2010/main" val="302152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3964" y="218587"/>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The Scalar theory of diffraction</a:t>
            </a:r>
          </a:p>
        </p:txBody>
      </p:sp>
      <p:sp>
        <p:nvSpPr>
          <p:cNvPr id="6" name="TextBox 5"/>
          <p:cNvSpPr txBox="1"/>
          <p:nvPr/>
        </p:nvSpPr>
        <p:spPr>
          <a:xfrm>
            <a:off x="173964" y="1124478"/>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Hands on real cases: Application of diffraction theory</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7" name="TextBox 6"/>
          <p:cNvSpPr txBox="1"/>
          <p:nvPr/>
        </p:nvSpPr>
        <p:spPr>
          <a:xfrm>
            <a:off x="173964" y="2109364"/>
            <a:ext cx="9293042" cy="492443"/>
          </a:xfrm>
          <a:prstGeom prst="rect">
            <a:avLst/>
          </a:prstGeom>
          <a:noFill/>
        </p:spPr>
        <p:txBody>
          <a:bodyPr wrap="square" rtlCol="0">
            <a:spAutoFit/>
          </a:bodyPr>
          <a:lstStyle/>
          <a:p>
            <a:r>
              <a:rPr lang="en-US" sz="260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Part I (5 min)</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9" name="TextBox 8"/>
          <p:cNvSpPr txBox="1"/>
          <p:nvPr/>
        </p:nvSpPr>
        <p:spPr>
          <a:xfrm>
            <a:off x="813356" y="3331029"/>
            <a:ext cx="5755885" cy="2092881"/>
          </a:xfrm>
          <a:prstGeom prst="rect">
            <a:avLst/>
          </a:prstGeom>
          <a:noFill/>
        </p:spPr>
        <p:txBody>
          <a:bodyPr wrap="square" rtlCol="0">
            <a:spAutoFit/>
          </a:bodyPr>
          <a:lstStyle/>
          <a:p>
            <a:r>
              <a:rPr lang="en-US" sz="2600" b="1" i="1" dirty="0"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142821 </a:t>
            </a:r>
            <a:r>
              <a:rPr lang="en-US" sz="2600" b="1" i="1" dirty="0" err="1"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Congli</a:t>
            </a:r>
            <a:r>
              <a:rPr lang="en-US" sz="2600" b="1" i="1" dirty="0"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 Wang (Team A)</a:t>
            </a:r>
          </a:p>
          <a:p>
            <a:endParaRPr lang="en-US" sz="2600" b="1" i="1" dirty="0">
              <a:ln w="0"/>
              <a:solidFill>
                <a:srgbClr val="FF0000"/>
              </a:solidFill>
              <a:effectLst>
                <a:outerShdw blurRad="38100" dist="25400" dir="5400000" algn="ctr" rotWithShape="0">
                  <a:srgbClr val="6E747A">
                    <a:alpha val="43000"/>
                  </a:srgbClr>
                </a:outerShdw>
              </a:effectLst>
              <a:latin typeface="Arial" charset="0"/>
              <a:ea typeface="Arial" charset="0"/>
              <a:cs typeface="Arial" charset="0"/>
            </a:endParaRPr>
          </a:p>
          <a:p>
            <a:r>
              <a:rPr lang="en-US" sz="2600" b="1" i="1" dirty="0"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149353 </a:t>
            </a:r>
            <a:r>
              <a:rPr lang="en-US" sz="2600" b="1" i="1" dirty="0" err="1"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Ronghui</a:t>
            </a:r>
            <a:r>
              <a:rPr lang="en-US" sz="2600" b="1" i="1" dirty="0"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 Lin </a:t>
            </a:r>
            <a:r>
              <a:rPr lang="en-US" sz="2600" b="1" i="1" dirty="0"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(Team B)</a:t>
            </a:r>
          </a:p>
          <a:p>
            <a:endParaRPr lang="en-US" sz="2600" b="1" i="1" dirty="0">
              <a:ln w="0"/>
              <a:solidFill>
                <a:srgbClr val="FF0000"/>
              </a:solidFill>
              <a:effectLst>
                <a:outerShdw blurRad="38100" dist="25400" dir="5400000" algn="ctr" rotWithShape="0">
                  <a:srgbClr val="6E747A">
                    <a:alpha val="43000"/>
                  </a:srgbClr>
                </a:outerShdw>
              </a:effectLst>
              <a:latin typeface="Arial" charset="0"/>
              <a:ea typeface="Arial" charset="0"/>
              <a:cs typeface="Arial" charset="0"/>
            </a:endParaRPr>
          </a:p>
          <a:p>
            <a:r>
              <a:rPr lang="en-US" sz="2600" b="1" i="1" dirty="0"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142765 </a:t>
            </a:r>
            <a:r>
              <a:rPr lang="en-US" sz="2600" b="1" i="1" dirty="0" err="1"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Qilin</a:t>
            </a:r>
            <a:r>
              <a:rPr lang="en-US" sz="2600" b="1" i="1" dirty="0"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rPr>
              <a:t> Sun (Team C)</a:t>
            </a:r>
            <a:endParaRPr lang="en-US" sz="2600" b="1" i="1" dirty="0" smtClean="0">
              <a:ln w="0"/>
              <a:solidFill>
                <a:srgbClr val="FF0000"/>
              </a:solidFill>
              <a:effectLst>
                <a:outerShdw blurRad="38100" dist="25400" dir="5400000" algn="ctr" rotWithShape="0">
                  <a:srgbClr val="6E747A">
                    <a:alpha val="43000"/>
                  </a:srgbClr>
                </a:outerShdw>
              </a:effectLst>
              <a:latin typeface="Arial" charset="0"/>
              <a:ea typeface="Arial" charset="0"/>
              <a:cs typeface="Arial" charset="0"/>
            </a:endParaRPr>
          </a:p>
        </p:txBody>
      </p:sp>
      <p:pic>
        <p:nvPicPr>
          <p:cNvPr id="2" name="Picture 1"/>
          <p:cNvPicPr>
            <a:picLocks noChangeAspect="1"/>
          </p:cNvPicPr>
          <p:nvPr/>
        </p:nvPicPr>
        <p:blipFill>
          <a:blip r:embed="rId2"/>
          <a:stretch>
            <a:fillRect/>
          </a:stretch>
        </p:blipFill>
        <p:spPr>
          <a:xfrm>
            <a:off x="6111816" y="1934046"/>
            <a:ext cx="5294121" cy="3970591"/>
          </a:xfrm>
          <a:prstGeom prst="rect">
            <a:avLst/>
          </a:prstGeom>
        </p:spPr>
      </p:pic>
    </p:spTree>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3964" y="218587"/>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The Scalar theory of diffraction</a:t>
            </a:r>
          </a:p>
        </p:txBody>
      </p:sp>
      <p:sp>
        <p:nvSpPr>
          <p:cNvPr id="6" name="TextBox 5"/>
          <p:cNvSpPr txBox="1"/>
          <p:nvPr/>
        </p:nvSpPr>
        <p:spPr>
          <a:xfrm>
            <a:off x="173964" y="1124478"/>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Hands on real cases: Application of diffraction theory</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7" name="TextBox 6"/>
          <p:cNvSpPr txBox="1"/>
          <p:nvPr/>
        </p:nvSpPr>
        <p:spPr>
          <a:xfrm>
            <a:off x="173963" y="2109364"/>
            <a:ext cx="11654797" cy="892552"/>
          </a:xfrm>
          <a:prstGeom prst="rect">
            <a:avLst/>
          </a:prstGeom>
          <a:noFill/>
        </p:spPr>
        <p:txBody>
          <a:bodyPr wrap="square" rtlCol="0">
            <a:spAutoFit/>
          </a:bodyPr>
          <a:lstStyle/>
          <a:p>
            <a:pPr marL="457200" indent="-457200">
              <a:buFont typeface="Wingdings" charset="2"/>
              <a:buChar char="q"/>
            </a:pPr>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The Problem: you are required to design an experiment to measure the thickness of </a:t>
            </a:r>
            <a:r>
              <a:rPr lang="en-US" sz="260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a sub mm object, such as a human hair</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pic>
        <p:nvPicPr>
          <p:cNvPr id="3" name="Picture 2"/>
          <p:cNvPicPr>
            <a:picLocks noChangeAspect="1"/>
          </p:cNvPicPr>
          <p:nvPr/>
        </p:nvPicPr>
        <p:blipFill>
          <a:blip r:embed="rId2"/>
          <a:stretch>
            <a:fillRect/>
          </a:stretch>
        </p:blipFill>
        <p:spPr>
          <a:xfrm>
            <a:off x="1550089" y="3315754"/>
            <a:ext cx="3446416" cy="2599582"/>
          </a:xfrm>
          <a:prstGeom prst="rect">
            <a:avLst/>
          </a:prstGeom>
        </p:spPr>
      </p:pic>
      <mc:AlternateContent xmlns:mc="http://schemas.openxmlformats.org/markup-compatibility/2006">
        <mc:Choice xmlns:p14="http://schemas.microsoft.com/office/powerpoint/2010/main" Requires="p14">
          <p:contentPart p14:bwMode="auto" r:id="rId3">
            <p14:nvContentPartPr>
              <p14:cNvPr id="11" name="Ink 10"/>
              <p14:cNvContentPartPr/>
              <p14:nvPr/>
            </p14:nvContentPartPr>
            <p14:xfrm>
              <a:off x="2498002" y="5338427"/>
              <a:ext cx="1104480" cy="549720"/>
            </p14:xfrm>
          </p:contentPart>
        </mc:Choice>
        <mc:Fallback>
          <p:pic>
            <p:nvPicPr>
              <p:cNvPr id="11" name="Ink 10"/>
              <p:cNvPicPr/>
              <p:nvPr/>
            </p:nvPicPr>
            <p:blipFill>
              <a:blip r:embed="rId4"/>
              <a:stretch>
                <a:fillRect/>
              </a:stretch>
            </p:blipFill>
            <p:spPr>
              <a:xfrm>
                <a:off x="2481802" y="5322227"/>
                <a:ext cx="1136520" cy="582120"/>
              </a:xfrm>
              <a:prstGeom prst="rect">
                <a:avLst/>
              </a:prstGeom>
            </p:spPr>
          </p:pic>
        </mc:Fallback>
      </mc:AlternateContent>
    </p:spTree>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3964" y="218587"/>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The Scalar theory of diffraction</a:t>
            </a:r>
          </a:p>
        </p:txBody>
      </p:sp>
      <p:sp>
        <p:nvSpPr>
          <p:cNvPr id="6" name="TextBox 5"/>
          <p:cNvSpPr txBox="1"/>
          <p:nvPr/>
        </p:nvSpPr>
        <p:spPr>
          <a:xfrm>
            <a:off x="173964" y="1124478"/>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Hands on real cases: Application of diffraction theory</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7" name="TextBox 6"/>
          <p:cNvSpPr txBox="1"/>
          <p:nvPr/>
        </p:nvSpPr>
        <p:spPr>
          <a:xfrm>
            <a:off x="173963" y="2109364"/>
            <a:ext cx="11654797" cy="892552"/>
          </a:xfrm>
          <a:prstGeom prst="rect">
            <a:avLst/>
          </a:prstGeom>
          <a:noFill/>
        </p:spPr>
        <p:txBody>
          <a:bodyPr wrap="square" rtlCol="0">
            <a:spAutoFit/>
          </a:bodyPr>
          <a:lstStyle/>
          <a:p>
            <a:pPr marL="457200" indent="-457200">
              <a:buFont typeface="Wingdings" charset="2"/>
              <a:buChar char="q"/>
            </a:pPr>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The Problem: you are required to design an experiment to measure the thickness of a sub mm black object, such as a human hair</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pic>
        <p:nvPicPr>
          <p:cNvPr id="3" name="Picture 2"/>
          <p:cNvPicPr>
            <a:picLocks noChangeAspect="1"/>
          </p:cNvPicPr>
          <p:nvPr/>
        </p:nvPicPr>
        <p:blipFill>
          <a:blip r:embed="rId2"/>
          <a:stretch>
            <a:fillRect/>
          </a:stretch>
        </p:blipFill>
        <p:spPr>
          <a:xfrm>
            <a:off x="1550089" y="3315754"/>
            <a:ext cx="3446416" cy="2599582"/>
          </a:xfrm>
          <a:prstGeom prst="rect">
            <a:avLst/>
          </a:prstGeom>
        </p:spPr>
      </p:pic>
      <mc:AlternateContent xmlns:mc="http://schemas.openxmlformats.org/markup-compatibility/2006">
        <mc:Choice xmlns:p14="http://schemas.microsoft.com/office/powerpoint/2010/main" Requires="p14">
          <p:contentPart p14:bwMode="auto" r:id="rId3">
            <p14:nvContentPartPr>
              <p14:cNvPr id="11" name="Ink 10"/>
              <p14:cNvContentPartPr/>
              <p14:nvPr/>
            </p14:nvContentPartPr>
            <p14:xfrm>
              <a:off x="2498002" y="5338427"/>
              <a:ext cx="1104480" cy="549720"/>
            </p14:xfrm>
          </p:contentPart>
        </mc:Choice>
        <mc:Fallback>
          <p:pic>
            <p:nvPicPr>
              <p:cNvPr id="11" name="Ink 10"/>
              <p:cNvPicPr/>
              <p:nvPr/>
            </p:nvPicPr>
            <p:blipFill>
              <a:blip r:embed="rId4"/>
              <a:stretch>
                <a:fillRect/>
              </a:stretch>
            </p:blipFill>
            <p:spPr>
              <a:xfrm>
                <a:off x="2481802" y="5322227"/>
                <a:ext cx="1136520" cy="582120"/>
              </a:xfrm>
              <a:prstGeom prst="rect">
                <a:avLst/>
              </a:prstGeom>
            </p:spPr>
          </p:pic>
        </mc:Fallback>
      </mc:AlternateContent>
      <p:pic>
        <p:nvPicPr>
          <p:cNvPr id="2" name="Picture 1"/>
          <p:cNvPicPr>
            <a:picLocks noChangeAspect="1"/>
          </p:cNvPicPr>
          <p:nvPr/>
        </p:nvPicPr>
        <p:blipFill>
          <a:blip r:embed="rId5"/>
          <a:stretch>
            <a:fillRect/>
          </a:stretch>
        </p:blipFill>
        <p:spPr>
          <a:xfrm>
            <a:off x="6219335" y="3646206"/>
            <a:ext cx="2481580" cy="1888556"/>
          </a:xfrm>
          <a:prstGeom prst="rect">
            <a:avLst/>
          </a:prstGeom>
        </p:spPr>
      </p:pic>
      <p:sp>
        <p:nvSpPr>
          <p:cNvPr id="9" name="TextBox 8"/>
          <p:cNvSpPr txBox="1"/>
          <p:nvPr/>
        </p:nvSpPr>
        <p:spPr>
          <a:xfrm>
            <a:off x="6998066" y="5534762"/>
            <a:ext cx="1110570" cy="492443"/>
          </a:xfrm>
          <a:prstGeom prst="rect">
            <a:avLst/>
          </a:prstGeom>
          <a:noFill/>
        </p:spPr>
        <p:txBody>
          <a:bodyPr wrap="square" rtlCol="0">
            <a:spAutoFit/>
          </a:bodyPr>
          <a:lstStyle/>
          <a:p>
            <a:r>
              <a:rPr lang="en-US" sz="260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Laser</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pic>
        <p:nvPicPr>
          <p:cNvPr id="4" name="Picture 3"/>
          <p:cNvPicPr>
            <a:picLocks noChangeAspect="1"/>
          </p:cNvPicPr>
          <p:nvPr/>
        </p:nvPicPr>
        <p:blipFill>
          <a:blip r:embed="rId6"/>
          <a:stretch>
            <a:fillRect/>
          </a:stretch>
        </p:blipFill>
        <p:spPr>
          <a:xfrm>
            <a:off x="9467006" y="3851642"/>
            <a:ext cx="1979023" cy="1527806"/>
          </a:xfrm>
          <a:prstGeom prst="rect">
            <a:avLst/>
          </a:prstGeom>
        </p:spPr>
      </p:pic>
      <p:sp>
        <p:nvSpPr>
          <p:cNvPr id="10" name="TextBox 9"/>
          <p:cNvSpPr txBox="1"/>
          <p:nvPr/>
        </p:nvSpPr>
        <p:spPr>
          <a:xfrm>
            <a:off x="9440614" y="5534761"/>
            <a:ext cx="2031805" cy="492444"/>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Metric tape</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12" name="TextBox 11"/>
          <p:cNvSpPr txBox="1"/>
          <p:nvPr/>
        </p:nvSpPr>
        <p:spPr>
          <a:xfrm>
            <a:off x="7079370" y="2980765"/>
            <a:ext cx="3761017"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Elements you can use</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spTree>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3964" y="218587"/>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The Scalar theory of diffraction</a:t>
            </a:r>
          </a:p>
        </p:txBody>
      </p:sp>
      <p:sp>
        <p:nvSpPr>
          <p:cNvPr id="6" name="TextBox 5"/>
          <p:cNvSpPr txBox="1"/>
          <p:nvPr/>
        </p:nvSpPr>
        <p:spPr>
          <a:xfrm>
            <a:off x="173964" y="1124478"/>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Hands on real cases: Application of diffraction theory</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7" name="TextBox 6"/>
          <p:cNvSpPr txBox="1"/>
          <p:nvPr/>
        </p:nvSpPr>
        <p:spPr>
          <a:xfrm>
            <a:off x="3996265" y="1784147"/>
            <a:ext cx="4342360" cy="492443"/>
          </a:xfrm>
          <a:prstGeom prst="rect">
            <a:avLst/>
          </a:prstGeom>
          <a:noFill/>
        </p:spPr>
        <p:txBody>
          <a:bodyPr wrap="square" rtlCol="0">
            <a:spAutoFit/>
          </a:bodyPr>
          <a:lstStyle/>
          <a:p>
            <a:pPr marL="457200" indent="-457200">
              <a:buFont typeface="Wingdings" charset="2"/>
              <a:buChar char="v"/>
            </a:pPr>
            <a:r>
              <a:rPr lang="en-US" sz="2600" b="1" dirty="0" smtClean="0">
                <a:ln w="0"/>
                <a:solidFill>
                  <a:srgbClr val="FFC000"/>
                </a:solidFill>
                <a:effectLst>
                  <a:outerShdw blurRad="38100" dist="25400" dir="5400000" algn="ctr" rotWithShape="0">
                    <a:srgbClr val="6E747A">
                      <a:alpha val="43000"/>
                    </a:srgbClr>
                  </a:outerShdw>
                </a:effectLst>
                <a:latin typeface="Arial" charset="0"/>
                <a:ea typeface="Arial" charset="0"/>
                <a:cs typeface="Arial" charset="0"/>
              </a:rPr>
              <a:t>Module I (25 min)</a:t>
            </a:r>
            <a:endParaRPr lang="en-US" sz="2600" b="1" dirty="0" smtClean="0">
              <a:ln w="0"/>
              <a:solidFill>
                <a:srgbClr val="FFC000"/>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14" name="TextBox 13"/>
          <p:cNvSpPr txBox="1"/>
          <p:nvPr/>
        </p:nvSpPr>
        <p:spPr>
          <a:xfrm>
            <a:off x="173964" y="2364525"/>
            <a:ext cx="9293042" cy="4093428"/>
          </a:xfrm>
          <a:prstGeom prst="rect">
            <a:avLst/>
          </a:prstGeom>
          <a:noFill/>
        </p:spPr>
        <p:txBody>
          <a:bodyPr wrap="square" rtlCol="0">
            <a:spAutoFit/>
          </a:bodyPr>
          <a:lstStyle/>
          <a:p>
            <a:pPr algn="just"/>
            <a:r>
              <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rPr>
              <a:t>Design the experiment, including:</a:t>
            </a:r>
          </a:p>
          <a:p>
            <a:pPr marL="514350" indent="-514350" algn="just">
              <a:buFont typeface="+mj-lt"/>
              <a:buAutoNum type="arabicParenR"/>
            </a:pPr>
            <a:endParaRPr lang="en-US" sz="2600" dirty="0">
              <a:ln w="0"/>
              <a:solidFill>
                <a:srgbClr val="00B050"/>
              </a:solidFill>
              <a:effectLst>
                <a:outerShdw blurRad="38100" dist="25400" dir="5400000" algn="ctr" rotWithShape="0">
                  <a:srgbClr val="6E747A">
                    <a:alpha val="43000"/>
                  </a:srgbClr>
                </a:outerShdw>
              </a:effectLst>
              <a:latin typeface="Arial" charset="0"/>
              <a:ea typeface="Arial" charset="0"/>
              <a:cs typeface="Arial" charset="0"/>
            </a:endParaRPr>
          </a:p>
          <a:p>
            <a:pPr marL="514350" indent="-514350" algn="just">
              <a:buFont typeface="+mj-lt"/>
              <a:buAutoNum type="arabicParenR"/>
            </a:pPr>
            <a:r>
              <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rPr>
              <a:t>The setup</a:t>
            </a:r>
          </a:p>
          <a:p>
            <a:pPr marL="514350" indent="-514350" algn="just">
              <a:buFont typeface="+mj-lt"/>
              <a:buAutoNum type="arabicParenR"/>
            </a:pPr>
            <a:endParaRPr lang="en-US" sz="2600" dirty="0">
              <a:ln w="0"/>
              <a:solidFill>
                <a:srgbClr val="00B050"/>
              </a:solidFill>
              <a:effectLst>
                <a:outerShdw blurRad="38100" dist="25400" dir="5400000" algn="ctr" rotWithShape="0">
                  <a:srgbClr val="6E747A">
                    <a:alpha val="43000"/>
                  </a:srgbClr>
                </a:outerShdw>
              </a:effectLst>
              <a:latin typeface="Arial" charset="0"/>
              <a:ea typeface="Arial" charset="0"/>
              <a:cs typeface="Arial" charset="0"/>
            </a:endParaRPr>
          </a:p>
          <a:p>
            <a:pPr marL="514350" indent="-514350" algn="just">
              <a:buFont typeface="+mj-lt"/>
              <a:buAutoNum type="arabicParenR"/>
            </a:pPr>
            <a:r>
              <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rPr>
              <a:t>The theoretical analysis of light propagation and input-output relations of the observables used to measure the thickness</a:t>
            </a:r>
          </a:p>
          <a:p>
            <a:pPr marL="514350" indent="-514350" algn="just">
              <a:buFont typeface="+mj-lt"/>
              <a:buAutoNum type="arabicParenR"/>
            </a:pPr>
            <a:endParaRPr lang="en-US" sz="2600" dirty="0">
              <a:ln w="0"/>
              <a:solidFill>
                <a:srgbClr val="00B050"/>
              </a:solidFill>
              <a:effectLst>
                <a:outerShdw blurRad="38100" dist="25400" dir="5400000" algn="ctr" rotWithShape="0">
                  <a:srgbClr val="6E747A">
                    <a:alpha val="43000"/>
                  </a:srgbClr>
                </a:outerShdw>
              </a:effectLst>
              <a:latin typeface="Arial" charset="0"/>
              <a:ea typeface="Arial" charset="0"/>
              <a:cs typeface="Arial" charset="0"/>
            </a:endParaRPr>
          </a:p>
          <a:p>
            <a:pPr marL="514350" indent="-514350" algn="just">
              <a:buFont typeface="+mj-lt"/>
              <a:buAutoNum type="arabicParenR"/>
            </a:pPr>
            <a:r>
              <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rPr>
              <a:t>The formula expressing the thickness as a function of the observables </a:t>
            </a:r>
            <a:endPar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endParaRPr>
          </a:p>
        </p:txBody>
      </p:sp>
    </p:spTree>
    <p:extLst>
      <p:ext uri="{BB962C8B-B14F-4D97-AF65-F5344CB8AC3E}">
        <p14:creationId xmlns:p14="http://schemas.microsoft.com/office/powerpoint/2010/main" val="549187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3964" y="218587"/>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The Scalar theory of diffraction</a:t>
            </a:r>
          </a:p>
        </p:txBody>
      </p:sp>
      <p:sp>
        <p:nvSpPr>
          <p:cNvPr id="6" name="TextBox 5"/>
          <p:cNvSpPr txBox="1"/>
          <p:nvPr/>
        </p:nvSpPr>
        <p:spPr>
          <a:xfrm>
            <a:off x="173964" y="1124478"/>
            <a:ext cx="9293042" cy="492443"/>
          </a:xfrm>
          <a:prstGeom prst="rect">
            <a:avLst/>
          </a:prstGeom>
          <a:noFill/>
        </p:spPr>
        <p:txBody>
          <a:bodyPr wrap="square" rtlCol="0">
            <a:spAutoFit/>
          </a:bodyPr>
          <a:lstStyle/>
          <a:p>
            <a:r>
              <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rPr>
              <a:t>Hands on real cases: Application of diffraction theory</a:t>
            </a:r>
            <a:endParaRPr lang="en-US" sz="2600" dirty="0" smtClean="0">
              <a:ln w="0"/>
              <a:solidFill>
                <a:schemeClr val="accent1"/>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7" name="TextBox 6"/>
          <p:cNvSpPr txBox="1"/>
          <p:nvPr/>
        </p:nvSpPr>
        <p:spPr>
          <a:xfrm>
            <a:off x="3996265" y="1784147"/>
            <a:ext cx="4342360" cy="492443"/>
          </a:xfrm>
          <a:prstGeom prst="rect">
            <a:avLst/>
          </a:prstGeom>
          <a:noFill/>
        </p:spPr>
        <p:txBody>
          <a:bodyPr wrap="square" rtlCol="0">
            <a:spAutoFit/>
          </a:bodyPr>
          <a:lstStyle/>
          <a:p>
            <a:pPr marL="457200" indent="-457200">
              <a:buFont typeface="Wingdings" charset="2"/>
              <a:buChar char="v"/>
            </a:pPr>
            <a:r>
              <a:rPr lang="en-US" sz="2600" b="1" dirty="0" smtClean="0">
                <a:ln w="0"/>
                <a:solidFill>
                  <a:srgbClr val="FFC000"/>
                </a:solidFill>
                <a:effectLst>
                  <a:outerShdw blurRad="38100" dist="25400" dir="5400000" algn="ctr" rotWithShape="0">
                    <a:srgbClr val="6E747A">
                      <a:alpha val="43000"/>
                    </a:srgbClr>
                  </a:outerShdw>
                </a:effectLst>
                <a:latin typeface="Arial" charset="0"/>
                <a:ea typeface="Arial" charset="0"/>
                <a:cs typeface="Arial" charset="0"/>
              </a:rPr>
              <a:t>Module II (30 min)</a:t>
            </a:r>
            <a:endParaRPr lang="en-US" sz="2600" b="1" dirty="0" smtClean="0">
              <a:ln w="0"/>
              <a:solidFill>
                <a:srgbClr val="FFC000"/>
              </a:solidFill>
              <a:effectLst>
                <a:outerShdw blurRad="38100" dist="25400" dir="5400000" algn="ctr" rotWithShape="0">
                  <a:srgbClr val="6E747A">
                    <a:alpha val="43000"/>
                  </a:srgbClr>
                </a:outerShdw>
              </a:effectLst>
              <a:latin typeface="Arial" charset="0"/>
              <a:ea typeface="Arial" charset="0"/>
              <a:cs typeface="Arial" charset="0"/>
            </a:endParaRPr>
          </a:p>
        </p:txBody>
      </p:sp>
      <p:sp>
        <p:nvSpPr>
          <p:cNvPr id="14" name="TextBox 13"/>
          <p:cNvSpPr txBox="1"/>
          <p:nvPr/>
        </p:nvSpPr>
        <p:spPr>
          <a:xfrm>
            <a:off x="173964" y="2271708"/>
            <a:ext cx="11479480" cy="4093428"/>
          </a:xfrm>
          <a:prstGeom prst="rect">
            <a:avLst/>
          </a:prstGeom>
          <a:noFill/>
        </p:spPr>
        <p:txBody>
          <a:bodyPr wrap="square" rtlCol="0">
            <a:spAutoFit/>
          </a:bodyPr>
          <a:lstStyle/>
          <a:p>
            <a:pPr algn="just"/>
            <a:r>
              <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rPr>
              <a:t>Evaluate the uncertainty of your measurement procedure, including:</a:t>
            </a:r>
          </a:p>
          <a:p>
            <a:pPr marL="514350" indent="-514350" algn="just">
              <a:buFont typeface="+mj-lt"/>
              <a:buAutoNum type="arabicParenR"/>
            </a:pPr>
            <a:endParaRPr lang="en-US" sz="2600" dirty="0">
              <a:ln w="0"/>
              <a:solidFill>
                <a:srgbClr val="00B050"/>
              </a:solidFill>
              <a:effectLst>
                <a:outerShdw blurRad="38100" dist="25400" dir="5400000" algn="ctr" rotWithShape="0">
                  <a:srgbClr val="6E747A">
                    <a:alpha val="43000"/>
                  </a:srgbClr>
                </a:outerShdw>
              </a:effectLst>
              <a:latin typeface="Arial" charset="0"/>
              <a:ea typeface="Arial" charset="0"/>
              <a:cs typeface="Arial" charset="0"/>
            </a:endParaRPr>
          </a:p>
          <a:p>
            <a:pPr marL="514350" indent="-514350" algn="just">
              <a:buFont typeface="+mj-lt"/>
              <a:buAutoNum type="arabicParenR"/>
            </a:pPr>
            <a:r>
              <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rPr>
              <a:t>Express all the possible sources of uncertainty in your measure, and characterize their nature (type A or type B following NIST guidelines)</a:t>
            </a:r>
          </a:p>
          <a:p>
            <a:pPr marL="514350" indent="-514350" algn="just">
              <a:buFont typeface="+mj-lt"/>
              <a:buAutoNum type="arabicParenR"/>
            </a:pPr>
            <a:endParaRPr lang="en-US" sz="2600" dirty="0">
              <a:ln w="0"/>
              <a:solidFill>
                <a:srgbClr val="00B050"/>
              </a:solidFill>
              <a:effectLst>
                <a:outerShdw blurRad="38100" dist="25400" dir="5400000" algn="ctr" rotWithShape="0">
                  <a:srgbClr val="6E747A">
                    <a:alpha val="43000"/>
                  </a:srgbClr>
                </a:outerShdw>
              </a:effectLst>
              <a:latin typeface="Arial" charset="0"/>
              <a:ea typeface="Arial" charset="0"/>
              <a:cs typeface="Arial" charset="0"/>
            </a:endParaRPr>
          </a:p>
          <a:p>
            <a:pPr marL="514350" indent="-514350" algn="just">
              <a:buFont typeface="+mj-lt"/>
              <a:buAutoNum type="arabicParenR"/>
            </a:pPr>
            <a:r>
              <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rPr>
              <a:t>Evaluate the standard uncertainty of each separate component</a:t>
            </a:r>
          </a:p>
          <a:p>
            <a:pPr marL="514350" indent="-514350" algn="just">
              <a:buFont typeface="+mj-lt"/>
              <a:buAutoNum type="arabicParenR"/>
            </a:pPr>
            <a:endParaRPr lang="en-US" sz="2600" dirty="0">
              <a:ln w="0"/>
              <a:solidFill>
                <a:srgbClr val="00B050"/>
              </a:solidFill>
              <a:effectLst>
                <a:outerShdw blurRad="38100" dist="25400" dir="5400000" algn="ctr" rotWithShape="0">
                  <a:srgbClr val="6E747A">
                    <a:alpha val="43000"/>
                  </a:srgbClr>
                </a:outerShdw>
              </a:effectLst>
              <a:latin typeface="Arial" charset="0"/>
              <a:ea typeface="Arial" charset="0"/>
              <a:cs typeface="Arial" charset="0"/>
            </a:endParaRPr>
          </a:p>
          <a:p>
            <a:pPr marL="514350" indent="-514350" algn="just">
              <a:buFont typeface="+mj-lt"/>
              <a:buAutoNum type="arabicParenR"/>
            </a:pPr>
            <a:r>
              <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rPr>
              <a:t>Evaluate the combined uncertainty of your measure </a:t>
            </a:r>
          </a:p>
          <a:p>
            <a:pPr marL="514350" indent="-514350" algn="just">
              <a:buFont typeface="+mj-lt"/>
              <a:buAutoNum type="arabicParenR"/>
            </a:pPr>
            <a:endParaRPr lang="en-US" sz="2600" dirty="0">
              <a:ln w="0"/>
              <a:solidFill>
                <a:srgbClr val="00B050"/>
              </a:solidFill>
              <a:effectLst>
                <a:outerShdw blurRad="38100" dist="25400" dir="5400000" algn="ctr" rotWithShape="0">
                  <a:srgbClr val="6E747A">
                    <a:alpha val="43000"/>
                  </a:srgbClr>
                </a:outerShdw>
              </a:effectLst>
              <a:latin typeface="Arial" charset="0"/>
              <a:ea typeface="Arial" charset="0"/>
              <a:cs typeface="Arial" charset="0"/>
            </a:endParaRPr>
          </a:p>
          <a:p>
            <a:pPr marL="514350" indent="-514350" algn="just">
              <a:buFont typeface="+mj-lt"/>
              <a:buAutoNum type="arabicParenR"/>
            </a:pPr>
            <a:r>
              <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rPr>
              <a:t>Is there space for improvement?</a:t>
            </a:r>
            <a:endParaRPr lang="en-US" sz="2600" dirty="0" smtClean="0">
              <a:ln w="0"/>
              <a:solidFill>
                <a:srgbClr val="00B050"/>
              </a:solidFill>
              <a:effectLst>
                <a:outerShdw blurRad="38100" dist="25400" dir="5400000" algn="ctr" rotWithShape="0">
                  <a:srgbClr val="6E747A">
                    <a:alpha val="43000"/>
                  </a:srgbClr>
                </a:outerShdw>
              </a:effectLst>
              <a:latin typeface="Arial" charset="0"/>
              <a:ea typeface="Arial" charset="0"/>
              <a:cs typeface="Arial" charset="0"/>
            </a:endParaRPr>
          </a:p>
        </p:txBody>
      </p:sp>
    </p:spTree>
    <p:extLst>
      <p:ext uri="{BB962C8B-B14F-4D97-AF65-F5344CB8AC3E}">
        <p14:creationId xmlns:p14="http://schemas.microsoft.com/office/powerpoint/2010/main" val="1620566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OfficeLight_16x9</Template>
  <TotalTime>3394</TotalTime>
  <Words>619</Words>
  <Application>Microsoft Macintosh PowerPoint</Application>
  <PresentationFormat>Widescreen</PresentationFormat>
  <Paragraphs>126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Wingdings</vt:lpstr>
      <vt:lpstr>Arial</vt:lpstr>
      <vt:lpstr>Calibri Light</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fratala</dc:creator>
  <cp:lastModifiedBy>Andrea's iPad</cp:lastModifiedBy>
  <cp:revision>1112</cp:revision>
  <dcterms:created xsi:type="dcterms:W3CDTF">2016-08-20T11:33:17Z</dcterms:created>
  <dcterms:modified xsi:type="dcterms:W3CDTF">2016-11-20T13:46:28Z</dcterms:modified>
</cp:coreProperties>
</file>