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4" r:id="rId3"/>
    <p:sldId id="275" r:id="rId4"/>
    <p:sldId id="276" r:id="rId5"/>
    <p:sldId id="277" r:id="rId6"/>
    <p:sldId id="278" r:id="rId7"/>
    <p:sldId id="279" r:id="rId8"/>
    <p:sldId id="280" r:id="rId9"/>
    <p:sldId id="281" r:id="rId10"/>
    <p:sldId id="282" r:id="rId11"/>
    <p:sldId id="283" r:id="rId12"/>
    <p:sldId id="291" r:id="rId13"/>
    <p:sldId id="284" r:id="rId14"/>
    <p:sldId id="285" r:id="rId15"/>
    <p:sldId id="286" r:id="rId16"/>
    <p:sldId id="287" r:id="rId17"/>
    <p:sldId id="288" r:id="rId18"/>
    <p:sldId id="289" r:id="rId19"/>
    <p:sldId id="290" r:id="rId20"/>
    <p:sldId id="292" r:id="rId21"/>
    <p:sldId id="293" r:id="rId22"/>
    <p:sldId id="294" r:id="rId23"/>
    <p:sldId id="295" r:id="rId24"/>
    <p:sldId id="296"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Objects="1">
      <p:cViewPr varScale="1">
        <p:scale>
          <a:sx n="114" d="100"/>
          <a:sy n="114" d="100"/>
        </p:scale>
        <p:origin x="176" y="24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7T19:39:11.900"/>
    </inkml:context>
    <inkml:brush xml:id="br0">
      <inkml:brushProperty name="width" value="0.08571" units="cm"/>
      <inkml:brushProperty name="height" value="0.08571" units="cm"/>
    </inkml:brush>
  </inkml:definitions>
  <inkml:trace contextRef="#ctx0" brushRef="#br0">16 1 7353,'-9'0'450,"3"0"-271,6 0 2250,0 0-2249,0 7 0,0-6-270,0 6 180,6-7 0,-4 0 90,12 7-180,-12-5 270,18 5-360,-16-7 180,23 0-180,-23 0 90,23 0 0,-23 0 0,23 0 0,-16 0 0,11 0 90,-7 0-180,1 0 90,-1 0 90,1 0-90,-1 0 179,1 0-179,-1 0 180,-6 0 0,12 0 90,-11 0-180,5 0 90,-1 0-90,-5 0-720,-1 0 270,-1 0-2518,-7 0 2743,0 0 0,-7 14 0,-1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7T19:39:15.551"/>
    </inkml:context>
    <inkml:brush xml:id="br0">
      <inkml:brushProperty name="width" value="0.08571" units="cm"/>
      <inkml:brushProperty name="height" value="0.08571" units="cm"/>
    </inkml:brush>
  </inkml:definitions>
  <inkml:trace contextRef="#ctx0" brushRef="#br0">32 125 7892,'-9'-7'450,"2"5"-270,7-5 0,0 7 360,0 0-360,0 7-90,0-5 0,0 5-1,7-7 1,-5 7-269,12-6 89,-12 13-90,18-12 90,-16 5 180,23 0-90,-23-6 0,16 6 0,-11-7 0,6 0 0,-6 0-90,5-7 90,-13 6 0,13-13 0,-12 12 0,12-12 0,-13 6 0,6-8 0,-7 1 0,0-1 0,0 1 0,0-1 0,0 8 90,-7-6-90,6 12 0,-13-12 0,12 13 0,-18-6 0,16 7 90,-16 0-90,11 0 0,-7 14 0,8-11 0,-13 25 0,18-18 90,-25 26-90,25-17 90,-18 24-90,12-24 0,1 24 0,1-24 0,7 17 0,0-19 0,0 13 0,0-20 0,14 10 0,-4-11 0,26 0 89,-17-2-89,24-7 180,-24 0 180,17 0-180,-18 0 360,11 0-270,-19 0 179,11-7-359,-20 5 90,13-12-90,-12 6-1169,5-1 899,-7 2 180,0 7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7T19:39:19.738"/>
    </inkml:context>
    <inkml:brush xml:id="br0">
      <inkml:brushProperty name="width" value="0.08571" units="cm"/>
      <inkml:brushProperty name="height" value="0.08571" units="cm"/>
    </inkml:brush>
  </inkml:definitions>
  <inkml:trace contextRef="#ctx0" brushRef="#br0">434 32 7533,'-7'-9'-1170,"5"2"1710,-5 7-270,7-7 0,-7 6 0,5-6-91,-11 7 631,-3 0-630,-1 0 450,-19 7-451,10 1 271,-19 15-450,19-6-270,-3 19 180,14-17-89,6 17 89,2-19-270,7 13 180,7-20 0,8 17 90,3-16-90,18 11 90,-17-6 180,10-1-180,-20-6 180,11 18-180,-16-22 180,10 30-90,-14-25 360,-7 13-90,5-8 0,-26 1 89,16-8 361,-31 6-540,24-12 450,-31 5-451,30-7 181,-30 0-180,31 0-270,-17 0 90,19 0-1349,-5 0 1079,14 0 270,1 0 0,14 6 0,2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7T19:39:24.717"/>
    </inkml:context>
    <inkml:brush xml:id="br0">
      <inkml:brushProperty name="width" value="0.08571" units="cm"/>
      <inkml:brushProperty name="height" value="0.08571" units="cm"/>
    </inkml:brush>
  </inkml:definitions>
  <inkml:trace contextRef="#ctx0" brushRef="#br0">140 39 7263,'0'-9'90,"7"2"90,-5 7-180,5 0-90,-7-7 270,0 6-90,0-6 359,0 7-179,0 0 180,-14 14-180,11-4 90,-18 26-270,12-17-90,-6 24 0,6-17-90,3 12-180,6-7 90,0 0 90,0-7 0,6-9 0,-4-8 360,12-14-90,-6 5 90,8-39-270,-7 26 90,4-42 89,-11 38 1,5-24-90,-7 24-90,0-17 0,0 26-180,-7-11 180,5 19-180,-18 9 270,16-4-180,-16 18 90,18-12 0,-12 34-89,12-21 268,-4 42-179,6-50 0,0 20 360,0-25 0,6-1-180,-4-1 360,12-28-271,-12 3 271,11-34-450,-11 24 0,5-28 0,-7 35-720,-14-22 271,11 33 269,-18-11-900,-1 26 810,10-3 180,-16 34 0,19-2 0,-6 20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7T19:39:31.918"/>
    </inkml:context>
    <inkml:brush xml:id="br0">
      <inkml:brushProperty name="width" value="0.08571" units="cm"/>
      <inkml:brushProperty name="height" value="0.08571" units="cm"/>
    </inkml:brush>
  </inkml:definitions>
  <inkml:trace contextRef="#ctx0" brushRef="#br0">1 0 5914,'0'0'0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7T19:39:32.466"/>
    </inkml:context>
    <inkml:brush xml:id="br0">
      <inkml:brushProperty name="width" value="0.08571" units="cm"/>
      <inkml:brushProperty name="height" value="0.08571" units="cm"/>
    </inkml:brush>
  </inkml:definitions>
  <inkml:trace contextRef="#ctx0" brushRef="#br0">1 171 7533,'9'0'0,"-2"0"0,-1 0-450,-4 0 270,5 0 180,-7 0 1709,0 0-1709,7 0 0,-5 0 0,4 0-180,1-7 270,-5 5-90,19-12 0,-18 13-90,18-6 90,-13 0 0,15-8 0,-13 4-90,11-9 180,-19 11 0,11-7-90,-11 1 0,5 6 0,-7 3 0,0-1 0,0 5 0,0-5 0,-7 0 0,5 5-90,-18-4 90,16 6 0,-23 0-90,16 0 90,-11 0 0,6 6 0,-6 10-90,12 1 180,-11 19-90,19-17 90,-11 38-90,11-35 0,-5 42 90,14-36 180,1 16-90,8-20 180,13 6-90,-17-20 179,30 4-359,-30-14 0,24-14-90,-19 4-629,12-13 269,-18 8 360,9 6 0,-18 2 0,5 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1:57:28.440"/>
    </inkml:context>
    <inkml:brush xml:id="br0">
      <inkml:brushProperty name="width" value="0.08571" units="cm"/>
      <inkml:brushProperty name="height" value="0.08571" units="cm"/>
    </inkml:brush>
  </inkml:definitions>
  <inkml:trace contextRef="#ctx0" brushRef="#br0">63 186 7533,'-9'-8'359,"2"1"-179,7 7 0,0 0 90,-6 0-90,4 0-270,-5 0 450,7 0-90,0 0-360,7 0 180,-5 0 0,11 0-180,-4 0 90,6 0-90,1 0 90,-1 0 0,15 7 90,-11-6-180,17-1 90,-19-1 0,12-13 0,-18 12 0,16-18 0,-23 16 90,16-17-90,-18 13 90,5-8-90,-7 8-90,0-6 180,0 5-180,0-6 0,-7 6 90,5-4 0,-18 4 0,9 0 0,-11 2 0,6 7 0,-6 0 0,12 0 0,-18 7 0,25-5 0,-32 26 0,23-16 180,-17 24-180,13-19 180,1 19-180,-1-17 0,1 31 90,6-29-90,-4 35 89,11-35-89,-5 43-89,7-42 178,7 21 1,-5-34 0,18 11 90,-9-16 90,32 10-270,-23-14 90,23 0 90,-25 0 360,18-14-360,-17 10 359,24-30-449,-24 29-90,10-23 90,-21 20-1799,-1-8 1709,-7 8 0,0 1 0,0 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8-21T11:42:03.898"/>
    </inkml:context>
    <inkml:brush xml:id="br0">
      <inkml:brushProperty name="width" value="0.05292" units="cm"/>
      <inkml:brushProperty name="height" value="0.05292" units="cm"/>
      <inkml:brushProperty name="color" value="#1F80FE"/>
    </inkml:brush>
  </inkml:definitions>
  <inkml:traceGroup>
    <inkml:annotationXML>
      <emma:emma xmlns:emma="http://www.w3.org/2003/04/emma" version="1.0">
        <emma:interpretation id="{22687FB7-335C-394E-AEAE-3E4AE405B9AF}" emma:medium="tactile" emma:mode="ink">
          <msink:context xmlns:msink="http://schemas.microsoft.com/ink/2010/main" type="inkDrawing"/>
        </emma:interpretation>
      </emma:emma>
    </inkml:annotationXML>
    <inkml:trace contextRef="#ctx0" brushRef="#br0">0 0 5734,'0'41'0</inkml:trace>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4747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7366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3130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0866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2112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10/18/20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95167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10/18/20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80514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10/18/20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05484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211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7681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53901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
        <p:nvSpPr>
          <p:cNvPr id="7" name="Date Placeholder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7B0CF3-63E2-8545-9977-94BD64F36527}" type="datetime1">
              <a:rPr lang="en-US" smtClean="0"/>
              <a:pPr/>
              <a:t>10/18/20</a:t>
            </a:fld>
            <a:endParaRPr lang="en-US"/>
          </a:p>
        </p:txBody>
      </p:sp>
      <p:sp>
        <p:nvSpPr>
          <p:cNvPr id="8"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0ED8B9-BA8C-0E40-BCC4-EB965F109DF5}" type="slidenum">
              <a:rPr lang="en-US" smtClean="0"/>
              <a:pPr/>
              <a:t>‹#›</a:t>
            </a:fld>
            <a:endParaRPr lang="en-US" dirty="0"/>
          </a:p>
        </p:txBody>
      </p:sp>
      <p:sp>
        <p:nvSpPr>
          <p:cNvPr id="9" name="Rectangle 8"/>
          <p:cNvSpPr/>
          <p:nvPr userDrawn="1"/>
        </p:nvSpPr>
        <p:spPr>
          <a:xfrm>
            <a:off x="4132202" y="6490703"/>
            <a:ext cx="4544668" cy="3672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bg1"/>
                </a:solidFill>
              </a:rPr>
              <a:t>EE231:</a:t>
            </a:r>
            <a:r>
              <a:rPr lang="en-US" baseline="0" dirty="0">
                <a:solidFill>
                  <a:schemeClr val="bg1"/>
                </a:solidFill>
              </a:rPr>
              <a:t> Geometrical Optics and Imaging theory</a:t>
            </a:r>
            <a:endParaRPr lang="en-GB" dirty="0">
              <a:solidFill>
                <a:schemeClr val="bg1"/>
              </a:solidFill>
            </a:endParaRPr>
          </a:p>
        </p:txBody>
      </p:sp>
      <p:sp>
        <p:nvSpPr>
          <p:cNvPr id="10" name="Rectangle 9"/>
          <p:cNvSpPr/>
          <p:nvPr userDrawn="1"/>
        </p:nvSpPr>
        <p:spPr>
          <a:xfrm>
            <a:off x="0" y="6490704"/>
            <a:ext cx="4132202" cy="36729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Andrea </a:t>
            </a:r>
            <a:r>
              <a:rPr lang="en-US" dirty="0" err="1"/>
              <a:t>Fratalocchi</a:t>
            </a:r>
            <a:r>
              <a:rPr lang="en-US" dirty="0"/>
              <a:t> (</a:t>
            </a:r>
            <a:r>
              <a:rPr lang="en-US" dirty="0" err="1"/>
              <a:t>www.primalight.org</a:t>
            </a:r>
            <a:r>
              <a:rPr lang="en-US" dirty="0"/>
              <a:t>)</a:t>
            </a:r>
            <a:endParaRPr lang="en-GB" dirty="0"/>
          </a:p>
        </p:txBody>
      </p:sp>
      <p:sp>
        <p:nvSpPr>
          <p:cNvPr id="11" name="Rectangle 10"/>
          <p:cNvSpPr/>
          <p:nvPr userDrawn="1"/>
        </p:nvSpPr>
        <p:spPr>
          <a:xfrm>
            <a:off x="8675368" y="6490704"/>
            <a:ext cx="3515130" cy="3672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chemeClr val="accent5"/>
                </a:solidFill>
              </a:rPr>
              <a:t>slide </a:t>
            </a:r>
            <a:fld id="{ACF75CD3-B640-E848-BE2F-C9C56DA20A86}" type="slidenum">
              <a:rPr lang="en-US" smtClean="0">
                <a:solidFill>
                  <a:schemeClr val="accent5"/>
                </a:solidFill>
              </a:rPr>
              <a:t>‹#›</a:t>
            </a:fld>
            <a:endParaRPr lang="en-GB" dirty="0">
              <a:solidFill>
                <a:schemeClr val="accent5"/>
              </a:solidFill>
            </a:endParaRPr>
          </a:p>
        </p:txBody>
      </p:sp>
    </p:spTree>
    <p:extLst>
      <p:ext uri="{BB962C8B-B14F-4D97-AF65-F5344CB8AC3E}">
        <p14:creationId xmlns:p14="http://schemas.microsoft.com/office/powerpoint/2010/main" val="1712059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25.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3.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w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customXml" Target="../ink/ink8.xml"/><Relationship Id="rId1" Type="http://schemas.openxmlformats.org/officeDocument/2006/relationships/slideLayout" Target="../slideLayouts/slideLayout1.xml"/><Relationship Id="rId4" Type="http://schemas.openxmlformats.org/officeDocument/2006/relationships/hyperlink" Target="https://www.olympus-lifescience.com/en/microscope-resourc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customXml" Target="../ink/ink4.xml"/><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6834" y="286646"/>
            <a:ext cx="6162270" cy="2308324"/>
          </a:xfrm>
          <a:prstGeom prst="rect">
            <a:avLst/>
          </a:prstGeom>
          <a:noFill/>
        </p:spPr>
        <p:txBody>
          <a:bodyPr wrap="square" rtlCol="0" anchor="ctr">
            <a:spAutoFit/>
          </a:bodyPr>
          <a:lstStyle/>
          <a:p>
            <a:r>
              <a:rPr lang="en-US" sz="3600" dirty="0">
                <a:ln w="0"/>
                <a:solidFill>
                  <a:schemeClr val="accent5"/>
                </a:solidFill>
                <a:effectLst>
                  <a:outerShdw blurRad="38100" dist="25400" dir="5400000" algn="ctr" rotWithShape="0">
                    <a:srgbClr val="6E747A">
                      <a:alpha val="43000"/>
                    </a:srgbClr>
                  </a:outerShdw>
                </a:effectLst>
                <a:latin typeface="Arial" charset="0"/>
                <a:ea typeface="Arial" charset="0"/>
                <a:cs typeface="Arial" charset="0"/>
              </a:rPr>
              <a:t>EE 231 Introduction to Optics</a:t>
            </a:r>
          </a:p>
          <a:p>
            <a:endParaRPr lang="en-US" sz="3600" dirty="0">
              <a:ln w="0"/>
              <a:solidFill>
                <a:schemeClr val="accent5"/>
              </a:solidFill>
              <a:effectLst>
                <a:outerShdw blurRad="38100" dist="25400" dir="5400000" algn="ctr" rotWithShape="0">
                  <a:srgbClr val="6E747A">
                    <a:alpha val="43000"/>
                  </a:srgbClr>
                </a:outerShdw>
              </a:effectLst>
              <a:latin typeface="Arial" charset="0"/>
              <a:ea typeface="Arial" charset="0"/>
              <a:cs typeface="Arial" charset="0"/>
            </a:endParaRPr>
          </a:p>
          <a:p>
            <a:pPr algn="ctr"/>
            <a:r>
              <a:rPr lang="en-US" sz="3600" dirty="0">
                <a:ln w="0"/>
                <a:solidFill>
                  <a:schemeClr val="accent5"/>
                </a:solidFill>
                <a:effectLst>
                  <a:outerShdw blurRad="38100" dist="25400" dir="5400000" algn="ctr" rotWithShape="0">
                    <a:srgbClr val="6E747A">
                      <a:alpha val="43000"/>
                    </a:srgbClr>
                  </a:outerShdw>
                </a:effectLst>
                <a:latin typeface="Arial" charset="0"/>
                <a:ea typeface="Arial" charset="0"/>
                <a:cs typeface="Arial" charset="0"/>
              </a:rPr>
              <a:t>Geometrical optics and Imaging theory</a:t>
            </a:r>
            <a:endParaRPr lang="en-GB" sz="3600" dirty="0">
              <a:ln w="0"/>
              <a:solidFill>
                <a:schemeClr val="accent5"/>
              </a:solidFill>
              <a:effectLst>
                <a:outerShdw blurRad="38100" dist="25400" dir="5400000" algn="ctr" rotWithShape="0">
                  <a:srgbClr val="6E747A">
                    <a:alpha val="43000"/>
                  </a:srgbClr>
                </a:outerShdw>
              </a:effectLst>
              <a:latin typeface="Arial" charset="0"/>
              <a:ea typeface="Arial" charset="0"/>
              <a:cs typeface="Arial" charset="0"/>
            </a:endParaRPr>
          </a:p>
        </p:txBody>
      </p:sp>
      <p:sp>
        <p:nvSpPr>
          <p:cNvPr id="21" name="TextBox 20"/>
          <p:cNvSpPr txBox="1"/>
          <p:nvPr/>
        </p:nvSpPr>
        <p:spPr>
          <a:xfrm>
            <a:off x="4853923" y="3861162"/>
            <a:ext cx="2797194" cy="461665"/>
          </a:xfrm>
          <a:prstGeom prst="rect">
            <a:avLst/>
          </a:prstGeom>
          <a:noFill/>
        </p:spPr>
        <p:txBody>
          <a:bodyPr wrap="square" rtlCol="0">
            <a:spAutoFit/>
          </a:bodyPr>
          <a:lstStyle/>
          <a:p>
            <a:r>
              <a:rPr lang="en-US" sz="2400" dirty="0">
                <a:ln w="0"/>
                <a:effectLst>
                  <a:outerShdw blurRad="38100" dist="19050" dir="2700000" algn="tl" rotWithShape="0">
                    <a:schemeClr val="dk1">
                      <a:alpha val="40000"/>
                    </a:schemeClr>
                  </a:outerShdw>
                </a:effectLst>
                <a:latin typeface="Arial" charset="0"/>
                <a:ea typeface="Arial" charset="0"/>
                <a:cs typeface="Arial" charset="0"/>
              </a:rPr>
              <a:t>Andrea </a:t>
            </a:r>
            <a:r>
              <a:rPr lang="en-US" sz="2400" dirty="0" err="1">
                <a:ln w="0"/>
                <a:effectLst>
                  <a:outerShdw blurRad="38100" dist="19050" dir="2700000" algn="tl" rotWithShape="0">
                    <a:schemeClr val="dk1">
                      <a:alpha val="40000"/>
                    </a:schemeClr>
                  </a:outerShdw>
                </a:effectLst>
                <a:latin typeface="Arial" charset="0"/>
                <a:ea typeface="Arial" charset="0"/>
                <a:cs typeface="Arial" charset="0"/>
              </a:rPr>
              <a:t>Fratalocchi</a:t>
            </a:r>
            <a:endParaRPr lang="en-GB" sz="2400" dirty="0">
              <a:ln w="0"/>
              <a:effectLst>
                <a:outerShdw blurRad="38100" dist="19050" dir="2700000" algn="tl" rotWithShape="0">
                  <a:schemeClr val="dk1">
                    <a:alpha val="40000"/>
                  </a:schemeClr>
                </a:outerShdw>
              </a:effectLst>
              <a:latin typeface="Arial" charset="0"/>
              <a:ea typeface="Arial" charset="0"/>
              <a:cs typeface="Arial" charset="0"/>
            </a:endParaRPr>
          </a:p>
        </p:txBody>
      </p:sp>
      <p:sp>
        <p:nvSpPr>
          <p:cNvPr id="23" name="TextBox 22"/>
          <p:cNvSpPr txBox="1"/>
          <p:nvPr/>
        </p:nvSpPr>
        <p:spPr>
          <a:xfrm>
            <a:off x="5027903" y="4899397"/>
            <a:ext cx="2539561" cy="430887"/>
          </a:xfrm>
          <a:prstGeom prst="rect">
            <a:avLst/>
          </a:prstGeom>
          <a:noFill/>
          <a:ln>
            <a:noFill/>
          </a:ln>
        </p:spPr>
        <p:txBody>
          <a:bodyPr wrap="square" rtlCol="0">
            <a:spAutoFit/>
          </a:bodyPr>
          <a:lstStyle/>
          <a:p>
            <a:r>
              <a:rPr lang="en-US" sz="2200">
                <a:ln w="0"/>
                <a:effectLst>
                  <a:reflection blurRad="6350" stA="53000" endA="300" endPos="35500" dir="5400000" sy="-90000" algn="bl" rotWithShape="0"/>
                </a:effectLst>
              </a:rPr>
              <a:t>www.primalight.org</a:t>
            </a:r>
            <a:endParaRPr lang="en-GB" sz="2200" dirty="0">
              <a:ln w="0"/>
              <a:effectLst>
                <a:reflection blurRad="6350" stA="53000" endA="300" endPos="35500" dir="5400000" sy="-90000" algn="bl" rotWithShape="0"/>
              </a:effectLst>
            </a:endParaRPr>
          </a:p>
        </p:txBody>
      </p:sp>
      <p:sp>
        <p:nvSpPr>
          <p:cNvPr id="24" name="TextBox 23"/>
          <p:cNvSpPr txBox="1"/>
          <p:nvPr/>
        </p:nvSpPr>
        <p:spPr>
          <a:xfrm>
            <a:off x="5715000" y="2731521"/>
            <a:ext cx="1224439" cy="430887"/>
          </a:xfrm>
          <a:prstGeom prst="rect">
            <a:avLst/>
          </a:prstGeom>
          <a:noFill/>
        </p:spPr>
        <p:txBody>
          <a:bodyPr wrap="square" rtlCol="0">
            <a:spAutoFit/>
          </a:bodyPr>
          <a:lstStyle/>
          <a:p>
            <a:r>
              <a:rPr lang="en-US" sz="2200" dirty="0">
                <a:solidFill>
                  <a:schemeClr val="accent5"/>
                </a:solidFill>
                <a:latin typeface="Arial" charset="0"/>
                <a:ea typeface="Arial" charset="0"/>
                <a:cs typeface="Arial" charset="0"/>
              </a:rPr>
              <a:t>lesson 2</a:t>
            </a:r>
            <a:endParaRPr lang="en-GB" sz="2200" dirty="0">
              <a:solidFill>
                <a:schemeClr val="accent5"/>
              </a:solidFill>
              <a:latin typeface="Arial" charset="0"/>
              <a:ea typeface="Arial" charset="0"/>
              <a:cs typeface="Arial" charset="0"/>
            </a:endParaRPr>
          </a:p>
        </p:txBody>
      </p:sp>
    </p:spTree>
    <p:extLst>
      <p:ext uri="{BB962C8B-B14F-4D97-AF65-F5344CB8AC3E}">
        <p14:creationId xmlns:p14="http://schemas.microsoft.com/office/powerpoint/2010/main" val="159731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762000"/>
            <a:ext cx="4495800" cy="655638"/>
          </a:xfrm>
        </p:spPr>
        <p:txBody>
          <a:bodyPr>
            <a:normAutofit/>
          </a:bodyPr>
          <a:lstStyle/>
          <a:p>
            <a:pPr eaLnBrk="1" hangingPunct="1">
              <a:defRPr/>
            </a:pPr>
            <a:r>
              <a:rPr lang="en-US" altLang="zh-TW" sz="2600" b="1" dirty="0">
                <a:solidFill>
                  <a:srgbClr val="5B9BD5"/>
                </a:solidFill>
              </a:rPr>
              <a:t>Image Formation by thin Lenses</a:t>
            </a:r>
          </a:p>
        </p:txBody>
      </p:sp>
      <p:pic>
        <p:nvPicPr>
          <p:cNvPr id="5" name="Picture 3" descr="未命名"/>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60388" y="1600200"/>
            <a:ext cx="3832225" cy="21859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6" name="Picture 4" descr="未命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57200" y="4071938"/>
            <a:ext cx="4038600" cy="192087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grpSp>
        <p:nvGrpSpPr>
          <p:cNvPr id="7" name="Group 7"/>
          <p:cNvGrpSpPr>
            <a:grpSpLocks/>
          </p:cNvGrpSpPr>
          <p:nvPr/>
        </p:nvGrpSpPr>
        <p:grpSpPr bwMode="auto">
          <a:xfrm>
            <a:off x="4495800" y="1752600"/>
            <a:ext cx="4419600" cy="1001713"/>
            <a:chOff x="742" y="3425"/>
            <a:chExt cx="2962" cy="675"/>
          </a:xfrm>
        </p:grpSpPr>
        <p:graphicFrame>
          <p:nvGraphicFramePr>
            <p:cNvPr id="8" name="Object 1026"/>
            <p:cNvGraphicFramePr>
              <a:graphicFrameLocks noChangeAspect="1"/>
            </p:cNvGraphicFramePr>
            <p:nvPr/>
          </p:nvGraphicFramePr>
          <p:xfrm>
            <a:off x="1763" y="3425"/>
            <a:ext cx="1941" cy="675"/>
          </p:xfrm>
          <a:graphic>
            <a:graphicData uri="http://schemas.openxmlformats.org/presentationml/2006/ole">
              <mc:AlternateContent xmlns:mc="http://schemas.openxmlformats.org/markup-compatibility/2006">
                <mc:Choice xmlns:v="urn:schemas-microsoft-com:vml" Requires="v">
                  <p:oleObj spid="_x0000_s12307" name="方程式" r:id="rId5" imgW="1968500" imgH="685800" progId="Equation.3">
                    <p:embed/>
                  </p:oleObj>
                </mc:Choice>
                <mc:Fallback>
                  <p:oleObj name="方程式" r:id="rId5" imgW="196850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 y="3425"/>
                          <a:ext cx="1941" cy="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 name="Text Box 9"/>
            <p:cNvSpPr txBox="1">
              <a:spLocks noChangeArrowheads="1"/>
            </p:cNvSpPr>
            <p:nvPr/>
          </p:nvSpPr>
          <p:spPr bwMode="auto">
            <a:xfrm>
              <a:off x="742" y="3481"/>
              <a:ext cx="1030" cy="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altLang="zh-TW" sz="1800">
                  <a:latin typeface="Times New Roman" charset="0"/>
                </a:rPr>
                <a:t>Lens equation:</a:t>
              </a:r>
            </a:p>
          </p:txBody>
        </p:sp>
      </p:grpSp>
      <p:graphicFrame>
        <p:nvGraphicFramePr>
          <p:cNvPr id="10" name="Object 1025"/>
          <p:cNvGraphicFramePr>
            <a:graphicFrameLocks noChangeAspect="1"/>
          </p:cNvGraphicFramePr>
          <p:nvPr>
            <p:extLst>
              <p:ext uri="{D42A27DB-BD31-4B8C-83A1-F6EECF244321}">
                <p14:modId xmlns:p14="http://schemas.microsoft.com/office/powerpoint/2010/main" val="846557373"/>
              </p:ext>
            </p:extLst>
          </p:nvPr>
        </p:nvGraphicFramePr>
        <p:xfrm>
          <a:off x="4724400" y="3213100"/>
          <a:ext cx="1651000" cy="1146175"/>
        </p:xfrm>
        <a:graphic>
          <a:graphicData uri="http://schemas.openxmlformats.org/presentationml/2006/ole">
            <mc:AlternateContent xmlns:mc="http://schemas.openxmlformats.org/markup-compatibility/2006">
              <mc:Choice xmlns:v="urn:schemas-microsoft-com:vml" Requires="v">
                <p:oleObj spid="_x0000_s12308" name="方程式" r:id="rId7" imgW="787058" imgH="545863" progId="Equation.3">
                  <p:embed/>
                </p:oleObj>
              </mc:Choice>
              <mc:Fallback>
                <p:oleObj name="方程式" r:id="rId7" imgW="787058" imgH="54586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213100"/>
                        <a:ext cx="1651000" cy="1146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1" name="TextBox 10">
            <a:extLst>
              <a:ext uri="{FF2B5EF4-FFF2-40B4-BE49-F238E27FC236}">
                <a16:creationId xmlns:a16="http://schemas.microsoft.com/office/drawing/2014/main" id="{0D92DDCF-C22E-A047-AA6F-A14CE5F70A59}"/>
              </a:ext>
            </a:extLst>
          </p:cNvPr>
          <p:cNvSpPr txBox="1"/>
          <p:nvPr/>
        </p:nvSpPr>
        <p:spPr>
          <a:xfrm>
            <a:off x="173964" y="218587"/>
            <a:ext cx="2291953" cy="492443"/>
          </a:xfrm>
          <a:prstGeom prst="rect">
            <a:avLst/>
          </a:prstGeom>
          <a:noFill/>
        </p:spPr>
        <p:txBody>
          <a:bodyPr wrap="square" rtlCol="0">
            <a:spAutoFit/>
          </a:bodyPr>
          <a:lstStyle/>
          <a:p>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Matrix Optics</a:t>
            </a:r>
          </a:p>
        </p:txBody>
      </p:sp>
    </p:spTree>
    <p:extLst>
      <p:ext uri="{BB962C8B-B14F-4D97-AF65-F5344CB8AC3E}">
        <p14:creationId xmlns:p14="http://schemas.microsoft.com/office/powerpoint/2010/main" val="202691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92DDCF-C22E-A047-AA6F-A14CE5F70A59}"/>
              </a:ext>
            </a:extLst>
          </p:cNvPr>
          <p:cNvSpPr txBox="1"/>
          <p:nvPr/>
        </p:nvSpPr>
        <p:spPr>
          <a:xfrm>
            <a:off x="173964" y="218587"/>
            <a:ext cx="2291953" cy="492443"/>
          </a:xfrm>
          <a:prstGeom prst="rect">
            <a:avLst/>
          </a:prstGeom>
          <a:noFill/>
        </p:spPr>
        <p:txBody>
          <a:bodyPr wrap="square" rtlCol="0">
            <a:spAutoFit/>
          </a:bodyPr>
          <a:lstStyle/>
          <a:p>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Matrix Optics</a:t>
            </a:r>
          </a:p>
        </p:txBody>
      </p:sp>
      <p:sp>
        <p:nvSpPr>
          <p:cNvPr id="5" name="TextBox 4">
            <a:extLst>
              <a:ext uri="{FF2B5EF4-FFF2-40B4-BE49-F238E27FC236}">
                <a16:creationId xmlns:a16="http://schemas.microsoft.com/office/drawing/2014/main" id="{0D92DDCF-C22E-A047-AA6F-A14CE5F70A59}"/>
              </a:ext>
            </a:extLst>
          </p:cNvPr>
          <p:cNvSpPr txBox="1"/>
          <p:nvPr/>
        </p:nvSpPr>
        <p:spPr>
          <a:xfrm>
            <a:off x="313664" y="1219200"/>
            <a:ext cx="11497336" cy="892552"/>
          </a:xfrm>
          <a:prstGeom prst="rect">
            <a:avLst/>
          </a:prstGeom>
          <a:noFill/>
        </p:spPr>
        <p:txBody>
          <a:bodyPr wrap="square" rtlCol="0">
            <a:spAutoFit/>
          </a:bodyPr>
          <a:lstStyle/>
          <a:p>
            <a:pPr marL="457200" indent="-457200">
              <a:buFont typeface="Wingdings" charset="2"/>
              <a:buChar char="q"/>
            </a:pPr>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Homework 1: demonstrate by using the ABCD matrix the lens imaging equation</a:t>
            </a:r>
          </a:p>
        </p:txBody>
      </p:sp>
      <p:pic>
        <p:nvPicPr>
          <p:cNvPr id="6" name="Picture 3" descr="未命名"/>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2462212"/>
            <a:ext cx="3832225" cy="21859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grpSp>
        <p:nvGrpSpPr>
          <p:cNvPr id="7" name="Group 7"/>
          <p:cNvGrpSpPr>
            <a:grpSpLocks/>
          </p:cNvGrpSpPr>
          <p:nvPr/>
        </p:nvGrpSpPr>
        <p:grpSpPr bwMode="auto">
          <a:xfrm>
            <a:off x="4392612" y="2614612"/>
            <a:ext cx="4419600" cy="1001713"/>
            <a:chOff x="742" y="3425"/>
            <a:chExt cx="2962" cy="675"/>
          </a:xfrm>
        </p:grpSpPr>
        <p:graphicFrame>
          <p:nvGraphicFramePr>
            <p:cNvPr id="8" name="Object 1026"/>
            <p:cNvGraphicFramePr>
              <a:graphicFrameLocks noChangeAspect="1"/>
            </p:cNvGraphicFramePr>
            <p:nvPr/>
          </p:nvGraphicFramePr>
          <p:xfrm>
            <a:off x="1763" y="3425"/>
            <a:ext cx="1941" cy="675"/>
          </p:xfrm>
          <a:graphic>
            <a:graphicData uri="http://schemas.openxmlformats.org/presentationml/2006/ole">
              <mc:AlternateContent xmlns:mc="http://schemas.openxmlformats.org/markup-compatibility/2006">
                <mc:Choice xmlns:v="urn:schemas-microsoft-com:vml" Requires="v">
                  <p:oleObj spid="_x0000_s13323" name="方程式" r:id="rId4" imgW="1968500" imgH="685800" progId="Equation.3">
                    <p:embed/>
                  </p:oleObj>
                </mc:Choice>
                <mc:Fallback>
                  <p:oleObj name="方程式" r:id="rId4" imgW="1968500" imgH="685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 y="3425"/>
                          <a:ext cx="1941" cy="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 name="Text Box 9"/>
            <p:cNvSpPr txBox="1">
              <a:spLocks noChangeArrowheads="1"/>
            </p:cNvSpPr>
            <p:nvPr/>
          </p:nvSpPr>
          <p:spPr bwMode="auto">
            <a:xfrm>
              <a:off x="742" y="3481"/>
              <a:ext cx="1030" cy="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altLang="zh-TW" sz="1800">
                  <a:latin typeface="Times New Roman" charset="0"/>
                </a:rPr>
                <a:t>Lens equation:</a:t>
              </a:r>
            </a:p>
          </p:txBody>
        </p:sp>
      </p:grpSp>
      <p:sp>
        <p:nvSpPr>
          <p:cNvPr id="10" name="TextBox 9">
            <a:extLst>
              <a:ext uri="{FF2B5EF4-FFF2-40B4-BE49-F238E27FC236}">
                <a16:creationId xmlns:a16="http://schemas.microsoft.com/office/drawing/2014/main" id="{0D92DDCF-C22E-A047-AA6F-A14CE5F70A59}"/>
              </a:ext>
            </a:extLst>
          </p:cNvPr>
          <p:cNvSpPr txBox="1"/>
          <p:nvPr/>
        </p:nvSpPr>
        <p:spPr>
          <a:xfrm>
            <a:off x="313664" y="5029200"/>
            <a:ext cx="11497336" cy="892552"/>
          </a:xfrm>
          <a:prstGeom prst="rect">
            <a:avLst/>
          </a:prstGeom>
          <a:noFill/>
        </p:spPr>
        <p:txBody>
          <a:bodyPr wrap="square" rtlCol="0">
            <a:spAutoFit/>
          </a:bodyPr>
          <a:lstStyle/>
          <a:p>
            <a:pPr marL="457200" indent="-457200">
              <a:buFont typeface="Wingdings" charset="2"/>
              <a:buChar char="q"/>
            </a:pPr>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Homework 2: Calculate by using ABCD matrix the magnification h2/h1 as a function of the lens focal f and the image distance from the lens d1</a:t>
            </a:r>
          </a:p>
        </p:txBody>
      </p:sp>
    </p:spTree>
    <p:extLst>
      <p:ext uri="{BB962C8B-B14F-4D97-AF65-F5344CB8AC3E}">
        <p14:creationId xmlns:p14="http://schemas.microsoft.com/office/powerpoint/2010/main" val="257092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0" y="1600200"/>
            <a:ext cx="6814162" cy="3835400"/>
          </a:xfrm>
          <a:prstGeom prst="rect">
            <a:avLst/>
          </a:prstGeom>
        </p:spPr>
      </p:pic>
      <p:sp>
        <p:nvSpPr>
          <p:cNvPr id="5" name="Rectangle 1026"/>
          <p:cNvSpPr>
            <a:spLocks noGrp="1" noChangeArrowheads="1"/>
          </p:cNvSpPr>
          <p:nvPr>
            <p:ph type="title" idx="4294967295"/>
          </p:nvPr>
        </p:nvSpPr>
        <p:spPr>
          <a:xfrm>
            <a:off x="381000" y="317500"/>
            <a:ext cx="8458200" cy="647700"/>
          </a:xfrm>
        </p:spPr>
        <p:txBody>
          <a:bodyPr>
            <a:normAutofit/>
          </a:bodyPr>
          <a:lstStyle/>
          <a:p>
            <a:pPr eaLnBrk="1" hangingPunct="1">
              <a:defRPr/>
            </a:pPr>
            <a:r>
              <a:rPr lang="en-US" altLang="zh-TW" sz="4000" b="1" dirty="0">
                <a:solidFill>
                  <a:schemeClr val="tx1"/>
                </a:solidFill>
              </a:rPr>
              <a:t>Imaging formation by the human eye</a:t>
            </a:r>
          </a:p>
        </p:txBody>
      </p:sp>
      <p:sp>
        <p:nvSpPr>
          <p:cNvPr id="6" name="TextBox 5"/>
          <p:cNvSpPr txBox="1"/>
          <p:nvPr/>
        </p:nvSpPr>
        <p:spPr>
          <a:xfrm>
            <a:off x="1066800" y="5791200"/>
            <a:ext cx="10302181" cy="369332"/>
          </a:xfrm>
          <a:prstGeom prst="rect">
            <a:avLst/>
          </a:prstGeom>
          <a:noFill/>
        </p:spPr>
        <p:txBody>
          <a:bodyPr wrap="none" rtlCol="0">
            <a:spAutoFit/>
          </a:bodyPr>
          <a:lstStyle/>
          <a:p>
            <a:r>
              <a:rPr lang="en-US" dirty="0"/>
              <a:t>The human eye works as a single lens imaging system where the image is spherically projected on the retina</a:t>
            </a:r>
          </a:p>
        </p:txBody>
      </p:sp>
    </p:spTree>
    <p:extLst>
      <p:ext uri="{BB962C8B-B14F-4D97-AF65-F5344CB8AC3E}">
        <p14:creationId xmlns:p14="http://schemas.microsoft.com/office/powerpoint/2010/main" val="1286007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685800" y="393700"/>
            <a:ext cx="7797800" cy="660400"/>
          </a:xfrm>
        </p:spPr>
        <p:txBody>
          <a:bodyPr>
            <a:normAutofit fontScale="90000"/>
          </a:bodyPr>
          <a:lstStyle/>
          <a:p>
            <a:pPr eaLnBrk="1" hangingPunct="1">
              <a:defRPr/>
            </a:pPr>
            <a:r>
              <a:rPr lang="en-US" altLang="zh-TW" b="1">
                <a:solidFill>
                  <a:schemeClr val="tx1"/>
                </a:solidFill>
              </a:rPr>
              <a:t>Aberrations of Lenses</a:t>
            </a:r>
          </a:p>
        </p:txBody>
      </p:sp>
      <p:sp>
        <p:nvSpPr>
          <p:cNvPr id="6" name="Rectangle 3"/>
          <p:cNvSpPr txBox="1">
            <a:spLocks noChangeArrowheads="1"/>
          </p:cNvSpPr>
          <p:nvPr/>
        </p:nvSpPr>
        <p:spPr>
          <a:xfrm>
            <a:off x="304800" y="1295400"/>
            <a:ext cx="8534400" cy="5054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zh-TW" b="1"/>
              <a:t>Primary Aberration </a:t>
            </a:r>
            <a:r>
              <a:rPr lang="en-US" altLang="zh-TW" b="1">
                <a:sym typeface="Symbol" charset="0"/>
              </a:rPr>
              <a:t> </a:t>
            </a:r>
            <a:r>
              <a:rPr lang="en-US" altLang="zh-TW" sz="2000" b="1">
                <a:sym typeface="Symbol" charset="0"/>
              </a:rPr>
              <a:t>image deviate from the original picture/the first-order approximation</a:t>
            </a:r>
          </a:p>
          <a:p>
            <a:pPr>
              <a:buFontTx/>
              <a:buNone/>
              <a:defRPr/>
            </a:pPr>
            <a:r>
              <a:rPr lang="en-US" altLang="zh-TW" b="1">
                <a:solidFill>
                  <a:srgbClr val="FF0066"/>
                </a:solidFill>
                <a:sym typeface="Symbol" charset="0"/>
              </a:rPr>
              <a:t>	Monochromatic aberrations</a:t>
            </a:r>
          </a:p>
          <a:p>
            <a:pPr>
              <a:buFontTx/>
              <a:buNone/>
              <a:defRPr/>
            </a:pPr>
            <a:r>
              <a:rPr lang="en-US" altLang="zh-TW" b="1">
                <a:solidFill>
                  <a:srgbClr val="000099"/>
                </a:solidFill>
                <a:sym typeface="Symbol" charset="0"/>
              </a:rPr>
              <a:t>	</a:t>
            </a:r>
            <a:r>
              <a:rPr lang="en-US" altLang="zh-TW" sz="2400" b="1">
                <a:sym typeface="Symbol" charset="0"/>
              </a:rPr>
              <a:t> </a:t>
            </a:r>
            <a:r>
              <a:rPr lang="en-US" altLang="zh-TW" sz="2400" b="1"/>
              <a:t>Spherical Aberration</a:t>
            </a:r>
          </a:p>
          <a:p>
            <a:pPr>
              <a:buFontTx/>
              <a:buNone/>
              <a:defRPr/>
            </a:pPr>
            <a:r>
              <a:rPr lang="en-US" altLang="zh-TW" sz="2400" b="1">
                <a:sym typeface="Symbol" charset="0"/>
              </a:rPr>
              <a:t>	 </a:t>
            </a:r>
            <a:r>
              <a:rPr lang="en-US" altLang="zh-TW" sz="2400" b="1"/>
              <a:t>Coma</a:t>
            </a:r>
            <a:endParaRPr lang="en-US" altLang="zh-TW" sz="2400" b="1">
              <a:sym typeface="Symbol" charset="0"/>
            </a:endParaRPr>
          </a:p>
          <a:p>
            <a:pPr>
              <a:buFontTx/>
              <a:buNone/>
              <a:defRPr/>
            </a:pPr>
            <a:r>
              <a:rPr lang="en-US" altLang="zh-TW" sz="2400" b="1">
                <a:sym typeface="Symbol" charset="0"/>
              </a:rPr>
              <a:t>	 </a:t>
            </a:r>
            <a:r>
              <a:rPr lang="en-US" altLang="zh-TW" sz="2400" b="1"/>
              <a:t>Astigmatism</a:t>
            </a:r>
            <a:endParaRPr lang="en-US" altLang="zh-TW" sz="2400" b="1">
              <a:sym typeface="Symbol" charset="0"/>
            </a:endParaRPr>
          </a:p>
          <a:p>
            <a:pPr>
              <a:buFontTx/>
              <a:buNone/>
              <a:defRPr/>
            </a:pPr>
            <a:r>
              <a:rPr lang="en-US" altLang="zh-TW" sz="2400" b="1">
                <a:sym typeface="Symbol" charset="0"/>
              </a:rPr>
              <a:t>	 </a:t>
            </a:r>
            <a:r>
              <a:rPr lang="en-US" altLang="zh-TW" sz="2400" b="1"/>
              <a:t>Curvature of field</a:t>
            </a:r>
            <a:r>
              <a:rPr lang="en-US" altLang="zh-TW" sz="2400" b="1">
                <a:sym typeface="Symbol" charset="0"/>
              </a:rPr>
              <a:t> </a:t>
            </a:r>
            <a:endParaRPr lang="en-US" altLang="zh-TW" sz="2400" b="1"/>
          </a:p>
          <a:p>
            <a:pPr>
              <a:buFontTx/>
              <a:buNone/>
              <a:defRPr/>
            </a:pPr>
            <a:r>
              <a:rPr lang="en-US" altLang="zh-TW" sz="2400" b="1">
                <a:sym typeface="Symbol" charset="0"/>
              </a:rPr>
              <a:t>	 </a:t>
            </a:r>
            <a:r>
              <a:rPr lang="en-US" altLang="zh-TW" sz="2400" b="1"/>
              <a:t>Distortion</a:t>
            </a:r>
            <a:endParaRPr lang="en-US" altLang="zh-TW" sz="2400" b="1">
              <a:sym typeface="Symbol" charset="0"/>
            </a:endParaRPr>
          </a:p>
          <a:p>
            <a:pPr>
              <a:buFontTx/>
              <a:buNone/>
              <a:defRPr/>
            </a:pPr>
            <a:r>
              <a:rPr lang="en-US" altLang="zh-TW">
                <a:solidFill>
                  <a:srgbClr val="FF0066"/>
                </a:solidFill>
                <a:sym typeface="Symbol" charset="0"/>
              </a:rPr>
              <a:t>	</a:t>
            </a:r>
            <a:r>
              <a:rPr lang="en-US" altLang="zh-TW" b="1">
                <a:solidFill>
                  <a:srgbClr val="FF0066"/>
                </a:solidFill>
                <a:sym typeface="Symbol" charset="0"/>
              </a:rPr>
              <a:t>Chromatic aberration</a:t>
            </a:r>
            <a:endParaRPr lang="en-US" altLang="zh-TW" b="1" dirty="0">
              <a:solidFill>
                <a:srgbClr val="FF0066"/>
              </a:solidFill>
              <a:sym typeface="Symbol" charset="0"/>
            </a:endParaRP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971800"/>
            <a:ext cx="422751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19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76200"/>
            <a:ext cx="8229600" cy="1143000"/>
          </a:xfrm>
        </p:spPr>
        <p:txBody>
          <a:bodyPr/>
          <a:lstStyle/>
          <a:p>
            <a:pPr eaLnBrk="1" hangingPunct="1">
              <a:defRPr/>
            </a:pPr>
            <a:r>
              <a:rPr lang="en-US" altLang="zh-TW" b="1" dirty="0"/>
              <a:t>Chromatic Aberration</a:t>
            </a:r>
          </a:p>
        </p:txBody>
      </p:sp>
      <p:sp>
        <p:nvSpPr>
          <p:cNvPr id="5" name="Text Box 3"/>
          <p:cNvSpPr txBox="1">
            <a:spLocks noChangeArrowheads="1"/>
          </p:cNvSpPr>
          <p:nvPr/>
        </p:nvSpPr>
        <p:spPr bwMode="auto">
          <a:xfrm>
            <a:off x="596900" y="5602069"/>
            <a:ext cx="112141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defRPr/>
            </a:pPr>
            <a:r>
              <a:rPr lang="en-US" altLang="zh-TW" dirty="0"/>
              <a:t>Due to the dispersive nature of the lens material, the focal lengths of lights with distinct wavelengths are different -&gt; white spots are imaged as polychromatic spots </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93028"/>
            <a:ext cx="5877728" cy="3761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006392"/>
            <a:ext cx="5562600" cy="4403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4375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sz="quarter"/>
          </p:nvPr>
        </p:nvSpPr>
        <p:spPr>
          <a:xfrm>
            <a:off x="457200" y="152400"/>
            <a:ext cx="8229600" cy="1143000"/>
          </a:xfrm>
        </p:spPr>
        <p:txBody>
          <a:bodyPr/>
          <a:lstStyle/>
          <a:p>
            <a:pPr eaLnBrk="1" hangingPunct="1">
              <a:defRPr/>
            </a:pPr>
            <a:r>
              <a:rPr lang="en-US" altLang="zh-TW" sz="3200" b="1" dirty="0">
                <a:solidFill>
                  <a:schemeClr val="tx1"/>
                </a:solidFill>
              </a:rPr>
              <a:t>Solution of Chromatic Aberration-Using Doublet or triplet Lens</a:t>
            </a:r>
          </a:p>
        </p:txBody>
      </p:sp>
      <p:pic>
        <p:nvPicPr>
          <p:cNvPr id="10" name="Picture 3" descr="chromatic-aberration"/>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 y="1744662"/>
            <a:ext cx="6691909" cy="27257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7009" y="1554162"/>
            <a:ext cx="5042861"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5"/>
          <p:cNvSpPr txBox="1">
            <a:spLocks noChangeArrowheads="1"/>
          </p:cNvSpPr>
          <p:nvPr/>
        </p:nvSpPr>
        <p:spPr bwMode="auto">
          <a:xfrm>
            <a:off x="1812925" y="4703762"/>
            <a:ext cx="13525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800"/>
              <a:t>Achromatic </a:t>
            </a:r>
          </a:p>
          <a:p>
            <a:pPr eaLnBrk="1" hangingPunct="1"/>
            <a:r>
              <a:rPr lang="en-US" sz="1800"/>
              <a:t>doublet</a:t>
            </a:r>
          </a:p>
        </p:txBody>
      </p:sp>
    </p:spTree>
    <p:extLst>
      <p:ext uri="{BB962C8B-B14F-4D97-AF65-F5344CB8AC3E}">
        <p14:creationId xmlns:p14="http://schemas.microsoft.com/office/powerpoint/2010/main" val="3588516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92162"/>
          </a:xfrm>
        </p:spPr>
        <p:txBody>
          <a:bodyPr/>
          <a:lstStyle/>
          <a:p>
            <a:pPr eaLnBrk="1" hangingPunct="1">
              <a:defRPr/>
            </a:pPr>
            <a:r>
              <a:rPr lang="en-US" altLang="zh-TW" sz="4000" b="1" dirty="0">
                <a:solidFill>
                  <a:schemeClr val="tx1"/>
                </a:solidFill>
              </a:rPr>
              <a:t>Spherical Aberration (SA)</a:t>
            </a:r>
          </a:p>
        </p:txBody>
      </p:sp>
      <p:sp>
        <p:nvSpPr>
          <p:cNvPr id="6" name="Rectangle 1028"/>
          <p:cNvSpPr>
            <a:spLocks noChangeArrowheads="1"/>
          </p:cNvSpPr>
          <p:nvPr/>
        </p:nvSpPr>
        <p:spPr bwMode="auto">
          <a:xfrm>
            <a:off x="3943350" y="32051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2400">
              <a:latin typeface="Times New Roman" charset="0"/>
            </a:endParaRP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8382000" cy="4537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047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spherical-Len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1176978"/>
            <a:ext cx="4503737" cy="522382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 name="Rectangle 2"/>
          <p:cNvSpPr>
            <a:spLocks noGrp="1" noChangeArrowheads="1"/>
          </p:cNvSpPr>
          <p:nvPr>
            <p:ph type="title"/>
          </p:nvPr>
        </p:nvSpPr>
        <p:spPr>
          <a:xfrm>
            <a:off x="457200" y="274638"/>
            <a:ext cx="8229600" cy="1143000"/>
          </a:xfrm>
        </p:spPr>
        <p:txBody>
          <a:bodyPr/>
          <a:lstStyle/>
          <a:p>
            <a:pPr eaLnBrk="1" hangingPunct="1">
              <a:defRPr/>
            </a:pPr>
            <a:r>
              <a:rPr lang="en-US" altLang="zh-TW" sz="3600" b="1" dirty="0">
                <a:solidFill>
                  <a:schemeClr val="tx1"/>
                </a:solidFill>
              </a:rPr>
              <a:t>Solutions of Spherical Aberration-Using </a:t>
            </a:r>
            <a:r>
              <a:rPr lang="en-US" altLang="zh-TW" sz="3600" b="1" dirty="0" err="1">
                <a:solidFill>
                  <a:schemeClr val="tx1"/>
                </a:solidFill>
              </a:rPr>
              <a:t>Aspherical</a:t>
            </a:r>
            <a:r>
              <a:rPr lang="en-US" altLang="zh-TW" sz="3600" b="1" dirty="0">
                <a:solidFill>
                  <a:schemeClr val="tx1"/>
                </a:solidFill>
              </a:rPr>
              <a:t> Lens or Stop</a:t>
            </a:r>
            <a:r>
              <a:rPr lang="en-US" altLang="zh-TW" sz="4000" dirty="0">
                <a:solidFill>
                  <a:srgbClr val="000099"/>
                </a:solidFill>
              </a:rPr>
              <a:t> </a:t>
            </a:r>
          </a:p>
        </p:txBody>
      </p:sp>
      <p:pic>
        <p:nvPicPr>
          <p:cNvPr id="6" name="Picture 4" descr="Lensstop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62700" y="1219200"/>
            <a:ext cx="4648200" cy="472539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088693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Grp="1" noChangeArrowheads="1"/>
          </p:cNvSpPr>
          <p:nvPr>
            <p:ph type="title" idx="4294967295"/>
          </p:nvPr>
        </p:nvSpPr>
        <p:spPr>
          <a:xfrm>
            <a:off x="381000" y="641350"/>
            <a:ext cx="4343400" cy="647700"/>
          </a:xfrm>
        </p:spPr>
        <p:txBody>
          <a:bodyPr/>
          <a:lstStyle/>
          <a:p>
            <a:pPr eaLnBrk="1" hangingPunct="1">
              <a:defRPr/>
            </a:pPr>
            <a:r>
              <a:rPr lang="en-US" altLang="zh-TW" sz="4000" b="1">
                <a:solidFill>
                  <a:schemeClr val="tx1"/>
                </a:solidFill>
              </a:rPr>
              <a:t>Optical Microscope</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4038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Screen Shot 2015-10-04 at 11.13.4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7200"/>
            <a:ext cx="5046662"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5410200" y="5486400"/>
            <a:ext cx="4544834" cy="369332"/>
          </a:xfrm>
          <a:prstGeom prst="rect">
            <a:avLst/>
          </a:prstGeom>
        </p:spPr>
        <p:txBody>
          <a:bodyPr wrap="none">
            <a:spAutoFit/>
          </a:bodyPr>
          <a:lstStyle/>
          <a:p>
            <a:r>
              <a:rPr lang="en-US" u="sng" dirty="0">
                <a:solidFill>
                  <a:srgbClr val="0000FF"/>
                </a:solidFill>
              </a:rPr>
              <a:t>http://</a:t>
            </a:r>
            <a:r>
              <a:rPr lang="en-US" u="sng" dirty="0" err="1">
                <a:solidFill>
                  <a:srgbClr val="0000FF"/>
                </a:solidFill>
              </a:rPr>
              <a:t>zeiss-campus.magnet.fsu.edu</a:t>
            </a:r>
            <a:r>
              <a:rPr lang="en-US" u="sng" dirty="0">
                <a:solidFill>
                  <a:srgbClr val="0000FF"/>
                </a:solidFill>
              </a:rPr>
              <a:t>/tutorials/</a:t>
            </a:r>
          </a:p>
        </p:txBody>
      </p:sp>
    </p:spTree>
    <p:extLst>
      <p:ext uri="{BB962C8B-B14F-4D97-AF65-F5344CB8AC3E}">
        <p14:creationId xmlns:p14="http://schemas.microsoft.com/office/powerpoint/2010/main" val="3879000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09600" y="152400"/>
            <a:ext cx="7772400" cy="4572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defRPr/>
            </a:pPr>
            <a:r>
              <a:rPr lang="en-US" altLang="zh-TW" b="1"/>
              <a:t>Microscope Theory</a:t>
            </a:r>
            <a:endParaRPr lang="en-US" altLang="zh-TW" b="1" dirty="0"/>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38200"/>
            <a:ext cx="4233863"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3"/>
          <p:cNvSpPr txBox="1">
            <a:spLocks noChangeArrowheads="1"/>
          </p:cNvSpPr>
          <p:nvPr/>
        </p:nvSpPr>
        <p:spPr bwMode="auto">
          <a:xfrm>
            <a:off x="6172200" y="869950"/>
            <a:ext cx="35814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600" b="1" dirty="0"/>
              <a:t>Traditional microscope:</a:t>
            </a:r>
          </a:p>
          <a:p>
            <a:pPr algn="just" eaLnBrk="1" hangingPunct="1"/>
            <a:r>
              <a:rPr lang="en-US" sz="1600" dirty="0"/>
              <a:t>An objective forms the image that is further magnified by the eyepiece lens.</a:t>
            </a: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721100"/>
            <a:ext cx="5626100"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2"/>
          <p:cNvSpPr txBox="1">
            <a:spLocks noChangeArrowheads="1"/>
          </p:cNvSpPr>
          <p:nvPr/>
        </p:nvSpPr>
        <p:spPr bwMode="auto">
          <a:xfrm>
            <a:off x="7467600" y="3810000"/>
            <a:ext cx="27432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600" b="1"/>
              <a:t>Modern microscope:</a:t>
            </a:r>
          </a:p>
          <a:p>
            <a:pPr algn="just" eaLnBrk="1" hangingPunct="1"/>
            <a:r>
              <a:rPr lang="en-US" sz="1600"/>
              <a:t>The image is formed by an infinity corrected objective, which produces parallel rays, and a tube lens, which focus the rays into the intermediate image plane. The image is further magnified by the eyepiece lens.</a:t>
            </a:r>
          </a:p>
        </p:txBody>
      </p:sp>
    </p:spTree>
    <p:extLst>
      <p:ext uri="{BB962C8B-B14F-4D97-AF65-F5344CB8AC3E}">
        <p14:creationId xmlns:p14="http://schemas.microsoft.com/office/powerpoint/2010/main" val="332195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9009A5-9F7C-6E4F-B417-0EA9B86A18A2}"/>
              </a:ext>
            </a:extLst>
          </p:cNvPr>
          <p:cNvSpPr txBox="1"/>
          <p:nvPr/>
        </p:nvSpPr>
        <p:spPr>
          <a:xfrm>
            <a:off x="173964" y="218587"/>
            <a:ext cx="2291953" cy="492443"/>
          </a:xfrm>
          <a:prstGeom prst="rect">
            <a:avLst/>
          </a:prstGeom>
          <a:noFill/>
        </p:spPr>
        <p:txBody>
          <a:bodyPr wrap="square" rtlCol="0">
            <a:spAutoFit/>
          </a:bodyPr>
          <a:lstStyle/>
          <a:p>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Matrix Optics</a:t>
            </a:r>
          </a:p>
        </p:txBody>
      </p:sp>
      <p:sp>
        <p:nvSpPr>
          <p:cNvPr id="13" name="TextBox 12">
            <a:extLst>
              <a:ext uri="{FF2B5EF4-FFF2-40B4-BE49-F238E27FC236}">
                <a16:creationId xmlns:a16="http://schemas.microsoft.com/office/drawing/2014/main" id="{97B31CE5-CC0A-074A-8A04-1939838C20E1}"/>
              </a:ext>
            </a:extLst>
          </p:cNvPr>
          <p:cNvSpPr txBox="1"/>
          <p:nvPr/>
        </p:nvSpPr>
        <p:spPr>
          <a:xfrm>
            <a:off x="173963" y="995403"/>
            <a:ext cx="11584119" cy="892552"/>
          </a:xfrm>
          <a:prstGeom prst="rect">
            <a:avLst/>
          </a:prstGeom>
          <a:noFill/>
        </p:spPr>
        <p:txBody>
          <a:bodyPr wrap="square" rtlCol="0">
            <a:spAutoFit/>
          </a:bodyPr>
          <a:lstStyle/>
          <a:p>
            <a:pPr algn="just"/>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Matrix Optics is a powerful technique to trace rays in paraxial approximation. It is based on the fact that Snell law in paraxial approximation is linear:</a:t>
            </a:r>
          </a:p>
        </p:txBody>
      </p:sp>
      <p:pic>
        <p:nvPicPr>
          <p:cNvPr id="23" name="Picture 22">
            <a:extLst>
              <a:ext uri="{FF2B5EF4-FFF2-40B4-BE49-F238E27FC236}">
                <a16:creationId xmlns:a16="http://schemas.microsoft.com/office/drawing/2014/main" id="{1BCC8492-319A-5648-B36F-792DBE394E05}"/>
              </a:ext>
            </a:extLst>
          </p:cNvPr>
          <p:cNvPicPr>
            <a:picLocks noChangeAspect="1"/>
          </p:cNvPicPr>
          <p:nvPr/>
        </p:nvPicPr>
        <p:blipFill>
          <a:blip r:embed="rId2"/>
          <a:stretch>
            <a:fillRect/>
          </a:stretch>
        </p:blipFill>
        <p:spPr>
          <a:xfrm>
            <a:off x="4656667" y="2036122"/>
            <a:ext cx="2010833" cy="634792"/>
          </a:xfrm>
          <a:prstGeom prst="rect">
            <a:avLst/>
          </a:prstGeom>
        </p:spPr>
      </p:pic>
      <p:pic>
        <p:nvPicPr>
          <p:cNvPr id="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036122"/>
            <a:ext cx="3175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
          <p:cNvPicPr>
            <a:picLocks noChangeAspect="1"/>
          </p:cNvPicPr>
          <p:nvPr/>
        </p:nvPicPr>
        <p:blipFill rotWithShape="1">
          <a:blip r:embed="rId4">
            <a:extLst>
              <a:ext uri="{28A0092B-C50C-407E-A947-70E740481C1C}">
                <a14:useLocalDpi xmlns:a14="http://schemas.microsoft.com/office/drawing/2010/main" val="0"/>
              </a:ext>
            </a:extLst>
          </a:blip>
          <a:srcRect b="46591"/>
          <a:stretch/>
        </p:blipFill>
        <p:spPr bwMode="auto">
          <a:xfrm>
            <a:off x="173964" y="2844800"/>
            <a:ext cx="5472112"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114800"/>
            <a:ext cx="20462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9335"/>
          <a:stretch/>
        </p:blipFill>
        <p:spPr bwMode="auto">
          <a:xfrm>
            <a:off x="8085138" y="3929062"/>
            <a:ext cx="3352800" cy="209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 uri="{FAA26D3D-D897-4be2-8F04-BA451C77F1D7}">
              <ma14:placeholderFlag xmlns:ma14="http://schemas.microsoft.com/office/mac/drawingml/2011/main" xmlns="" val="1"/>
            </a:ext>
          </a:extLst>
        </p:spPr>
      </p:pic>
      <p:pic>
        <p:nvPicPr>
          <p:cNvPr id="2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484309"/>
            <a:ext cx="6836437" cy="840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99498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09600" y="152400"/>
            <a:ext cx="7772400" cy="4572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defRPr/>
            </a:pPr>
            <a:r>
              <a:rPr lang="en-US" altLang="zh-TW" b="1"/>
              <a:t>Microscope Resolution</a:t>
            </a:r>
            <a:endParaRPr lang="en-US" altLang="zh-TW" b="1" dirty="0"/>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t="54915"/>
          <a:stretch>
            <a:fillRect/>
          </a:stretch>
        </p:blipFill>
        <p:spPr bwMode="auto">
          <a:xfrm>
            <a:off x="5257800" y="1143000"/>
            <a:ext cx="2840038"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5"/>
          <p:cNvSpPr txBox="1">
            <a:spLocks noChangeArrowheads="1"/>
          </p:cNvSpPr>
          <p:nvPr/>
        </p:nvSpPr>
        <p:spPr bwMode="auto">
          <a:xfrm>
            <a:off x="76200" y="3752433"/>
            <a:ext cx="914400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algn="just" eaLnBrk="1" hangingPunct="1"/>
            <a:r>
              <a:rPr lang="en-US" sz="1600" dirty="0"/>
              <a:t>Due to the wave nature of light, a point source is imaged into a complex pattern composed by a bright spot and multiple interference fringes -&gt; airy disk. This phenomenon is due to diffraction, which will be introduced in the next lessons.</a:t>
            </a:r>
          </a:p>
          <a:p>
            <a:pPr algn="just" eaLnBrk="1" hangingPunct="1"/>
            <a:r>
              <a:rPr lang="en-US" sz="1600" dirty="0"/>
              <a:t>The diffraction limited (DL) resolution of the microscope is (Rayleigh limit):</a:t>
            </a:r>
          </a:p>
          <a:p>
            <a:pPr algn="just" eaLnBrk="1" hangingPunct="1"/>
            <a:endParaRPr lang="en-US" sz="1600" dirty="0"/>
          </a:p>
          <a:p>
            <a:pPr algn="just" eaLnBrk="1" hangingPunct="1"/>
            <a:endParaRPr lang="en-US" sz="1600" dirty="0"/>
          </a:p>
          <a:p>
            <a:pPr algn="just" eaLnBrk="1" hangingPunct="1"/>
            <a:endParaRPr lang="en-US" sz="1600" dirty="0"/>
          </a:p>
          <a:p>
            <a:pPr algn="just" eaLnBrk="1" hangingPunct="1"/>
            <a:r>
              <a:rPr lang="en-US" sz="1600" dirty="0"/>
              <a:t>According to the Rayleigh criterion, two point sources observed in the microscope are regarded as being resolved when the principal diffraction maximum (the central spot of the Airy disk) from one of the point sources overlaps with the first minimum (dark region surrounding the central spot) of the Airy disk from the other point source.</a:t>
            </a:r>
          </a:p>
        </p:txBody>
      </p:sp>
      <p:pic>
        <p:nvPicPr>
          <p:cNvPr id="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4724400"/>
            <a:ext cx="22256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38200"/>
            <a:ext cx="27432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descr="568px-Numerical_aperture_for_a_lens_svg"/>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9448800" y="838200"/>
            <a:ext cx="2020072" cy="1600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1" name="Rectangle 3"/>
          <p:cNvSpPr txBox="1">
            <a:spLocks noChangeArrowheads="1"/>
          </p:cNvSpPr>
          <p:nvPr/>
        </p:nvSpPr>
        <p:spPr>
          <a:xfrm>
            <a:off x="9067800" y="2667000"/>
            <a:ext cx="2743200" cy="2819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altLang="zh-TW" sz="1600" dirty="0"/>
              <a:t>The numerical aperture NA of an optical system is a dimensionless number that characterizes the range of angles over which the system can accept or emit light.</a:t>
            </a:r>
          </a:p>
          <a:p>
            <a:pPr marL="0" indent="0" algn="just">
              <a:buFontTx/>
              <a:buNone/>
              <a:defRPr/>
            </a:pPr>
            <a:endParaRPr lang="en-US" altLang="zh-TW" sz="1600" dirty="0"/>
          </a:p>
        </p:txBody>
      </p:sp>
      <p:pic>
        <p:nvPicPr>
          <p:cNvPr id="1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72600" y="4565745"/>
            <a:ext cx="2362200" cy="317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a:spLocks noGrp="1" noChangeArrowheads="1"/>
          </p:cNvSpPr>
          <p:nvPr>
            <p:ph type="title"/>
          </p:nvPr>
        </p:nvSpPr>
        <p:spPr>
          <a:xfrm>
            <a:off x="9105900" y="182562"/>
            <a:ext cx="2743200" cy="579438"/>
          </a:xfrm>
        </p:spPr>
        <p:txBody>
          <a:bodyPr>
            <a:normAutofit/>
          </a:bodyPr>
          <a:lstStyle/>
          <a:p>
            <a:pPr eaLnBrk="1" hangingPunct="1">
              <a:defRPr/>
            </a:pPr>
            <a:r>
              <a:rPr lang="en-US" altLang="zh-TW" sz="2000" b="1" dirty="0">
                <a:solidFill>
                  <a:schemeClr val="tx1"/>
                </a:solidFill>
              </a:rPr>
              <a:t>Numerical Aperture (NA)</a:t>
            </a:r>
          </a:p>
        </p:txBody>
      </p:sp>
    </p:spTree>
    <p:extLst>
      <p:ext uri="{BB962C8B-B14F-4D97-AF65-F5344CB8AC3E}">
        <p14:creationId xmlns:p14="http://schemas.microsoft.com/office/powerpoint/2010/main" val="1281449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676400" y="152400"/>
            <a:ext cx="7772400" cy="4572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defRPr/>
            </a:pPr>
            <a:r>
              <a:rPr lang="en-US" altLang="zh-TW" b="1" dirty="0"/>
              <a:t>Microscope Objectives</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743200"/>
            <a:ext cx="5126038"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66800"/>
            <a:ext cx="31369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4"/>
          <p:cNvSpPr txBox="1">
            <a:spLocks noChangeArrowheads="1"/>
          </p:cNvSpPr>
          <p:nvPr/>
        </p:nvSpPr>
        <p:spPr bwMode="auto">
          <a:xfrm>
            <a:off x="5257800" y="1143000"/>
            <a:ext cx="46482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algn="just" eaLnBrk="1" hangingPunct="1"/>
            <a:r>
              <a:rPr lang="en-US" sz="1800"/>
              <a:t>Microscope objectives can be quite complex optical systems, composed by many lens. All the information regarding the objective are engraved in the objective barrel.</a:t>
            </a:r>
          </a:p>
        </p:txBody>
      </p:sp>
      <p:sp>
        <p:nvSpPr>
          <p:cNvPr id="9" name="TextBox 10"/>
          <p:cNvSpPr txBox="1">
            <a:spLocks noChangeArrowheads="1"/>
          </p:cNvSpPr>
          <p:nvPr/>
        </p:nvSpPr>
        <p:spPr bwMode="auto">
          <a:xfrm>
            <a:off x="1676400" y="4267200"/>
            <a:ext cx="31242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algn="just" eaLnBrk="1" hangingPunct="1"/>
            <a:r>
              <a:rPr lang="en-US" sz="1800"/>
              <a:t>Aberrations are corrected at different levels, from achromatic objectives (the simplest and most economic) to apochromatic (most expensive)</a:t>
            </a:r>
          </a:p>
        </p:txBody>
      </p:sp>
    </p:spTree>
    <p:extLst>
      <p:ext uri="{BB962C8B-B14F-4D97-AF65-F5344CB8AC3E}">
        <p14:creationId xmlns:p14="http://schemas.microsoft.com/office/powerpoint/2010/main" val="4098416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555625"/>
            <a:ext cx="5064125" cy="5726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728787" y="0"/>
            <a:ext cx="7772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a:lstStyle>
          <a:p>
            <a:pPr algn="ctr" eaLnBrk="1" hangingPunct="1">
              <a:buFontTx/>
              <a:buNone/>
              <a:defRPr/>
            </a:pPr>
            <a:r>
              <a:rPr lang="en-US" altLang="zh-TW" b="1" dirty="0"/>
              <a:t>Microscopy Techniques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2" y="1295400"/>
            <a:ext cx="2797175" cy="398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a:off x="7442200" y="5410200"/>
            <a:ext cx="2082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dirty="0" err="1"/>
              <a:t>mysis</a:t>
            </a:r>
            <a:r>
              <a:rPr lang="en-US" dirty="0"/>
              <a:t> zooplankton</a:t>
            </a:r>
          </a:p>
        </p:txBody>
      </p:sp>
    </p:spTree>
    <p:extLst>
      <p:ext uri="{BB962C8B-B14F-4D97-AF65-F5344CB8AC3E}">
        <p14:creationId xmlns:p14="http://schemas.microsoft.com/office/powerpoint/2010/main" val="386664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28700" y="152400"/>
            <a:ext cx="7772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a:lstStyle>
          <a:p>
            <a:pPr algn="ctr" eaLnBrk="1" hangingPunct="1">
              <a:buFontTx/>
              <a:buNone/>
              <a:defRPr/>
            </a:pPr>
            <a:r>
              <a:rPr lang="en-US" altLang="zh-TW" b="1" dirty="0"/>
              <a:t>Microscopy Techniques</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386" y="762000"/>
            <a:ext cx="3384414" cy="556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71600"/>
            <a:ext cx="42291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4"/>
          <p:cNvSpPr txBox="1">
            <a:spLocks noChangeArrowheads="1"/>
          </p:cNvSpPr>
          <p:nvPr/>
        </p:nvSpPr>
        <p:spPr bwMode="auto">
          <a:xfrm>
            <a:off x="7315200" y="5715000"/>
            <a:ext cx="11207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800" dirty="0"/>
              <a:t>Silkworm</a:t>
            </a:r>
          </a:p>
        </p:txBody>
      </p:sp>
    </p:spTree>
    <p:extLst>
      <p:ext uri="{BB962C8B-B14F-4D97-AF65-F5344CB8AC3E}">
        <p14:creationId xmlns:p14="http://schemas.microsoft.com/office/powerpoint/2010/main" val="1257249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09600" y="0"/>
            <a:ext cx="7772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a:lstStyle>
          <a:p>
            <a:pPr algn="ctr" eaLnBrk="1" hangingPunct="1">
              <a:buFontTx/>
              <a:buNone/>
              <a:defRPr/>
            </a:pPr>
            <a:r>
              <a:rPr lang="en-US" altLang="zh-TW" b="1" dirty="0"/>
              <a:t>Microscopy Techniques</a:t>
            </a: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 y="838200"/>
            <a:ext cx="5081588" cy="320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3375025"/>
            <a:ext cx="2508250"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2293" y="3429000"/>
            <a:ext cx="3278187"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5410200" y="6030912"/>
            <a:ext cx="18399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800" dirty="0"/>
              <a:t>Nervous system</a:t>
            </a:r>
          </a:p>
        </p:txBody>
      </p:sp>
      <p:sp>
        <p:nvSpPr>
          <p:cNvPr id="10" name="TextBox 10"/>
          <p:cNvSpPr txBox="1">
            <a:spLocks noChangeArrowheads="1"/>
          </p:cNvSpPr>
          <p:nvPr/>
        </p:nvSpPr>
        <p:spPr bwMode="auto">
          <a:xfrm>
            <a:off x="9296400" y="6022975"/>
            <a:ext cx="16224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800" dirty="0"/>
              <a:t>Brain neurons</a:t>
            </a:r>
          </a:p>
        </p:txBody>
      </p:sp>
      <p:pic>
        <p:nvPicPr>
          <p:cNvPr id="1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1050" y="457200"/>
            <a:ext cx="2743200" cy="237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2"/>
          <p:cNvSpPr txBox="1">
            <a:spLocks noChangeArrowheads="1"/>
          </p:cNvSpPr>
          <p:nvPr/>
        </p:nvSpPr>
        <p:spPr bwMode="auto">
          <a:xfrm>
            <a:off x="9067800" y="2860676"/>
            <a:ext cx="13652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800" dirty="0"/>
              <a:t>Cerebellum</a:t>
            </a:r>
          </a:p>
        </p:txBody>
      </p:sp>
    </p:spTree>
    <p:extLst>
      <p:ext uri="{BB962C8B-B14F-4D97-AF65-F5344CB8AC3E}">
        <p14:creationId xmlns:p14="http://schemas.microsoft.com/office/powerpoint/2010/main" val="4223338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3964" y="218587"/>
            <a:ext cx="9293042" cy="492443"/>
          </a:xfrm>
          <a:prstGeom prst="rect">
            <a:avLst/>
          </a:prstGeom>
          <a:noFill/>
        </p:spPr>
        <p:txBody>
          <a:bodyPr wrap="square" rtlCol="0">
            <a:spAutoFit/>
          </a:bodyPr>
          <a:lstStyle/>
          <a:p>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Matrix Optics and Imaging theory</a:t>
            </a:r>
          </a:p>
        </p:txBody>
      </p:sp>
      <p:sp>
        <p:nvSpPr>
          <p:cNvPr id="11" name="TextBox 10"/>
          <p:cNvSpPr txBox="1"/>
          <p:nvPr/>
        </p:nvSpPr>
        <p:spPr>
          <a:xfrm>
            <a:off x="173964" y="838200"/>
            <a:ext cx="9293042" cy="492443"/>
          </a:xfrm>
          <a:prstGeom prst="rect">
            <a:avLst/>
          </a:prstGeom>
          <a:noFill/>
        </p:spPr>
        <p:txBody>
          <a:bodyPr wrap="square" rtlCol="0">
            <a:spAutoFit/>
          </a:bodyPr>
          <a:lstStyle/>
          <a:p>
            <a:pPr marL="457200" indent="-457200">
              <a:buFont typeface="Wingdings" charset="2"/>
              <a:buChar char="Ø"/>
            </a:pPr>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References</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769774" y="3015255"/>
              <a:ext cx="360" cy="14760"/>
            </p14:xfrm>
          </p:contentPart>
        </mc:Choice>
        <mc:Fallback xmlns="">
          <p:pic>
            <p:nvPicPr>
              <p:cNvPr id="4" name="Ink 3"/>
              <p:cNvPicPr/>
              <p:nvPr/>
            </p:nvPicPr>
            <p:blipFill>
              <a:blip r:embed="rId3"/>
              <a:stretch>
                <a:fillRect/>
              </a:stretch>
            </p:blipFill>
            <p:spPr>
              <a:xfrm>
                <a:off x="5760414" y="3005895"/>
                <a:ext cx="19080" cy="33480"/>
              </a:xfrm>
              <a:prstGeom prst="rect">
                <a:avLst/>
              </a:prstGeom>
            </p:spPr>
          </p:pic>
        </mc:Fallback>
      </mc:AlternateContent>
      <p:sp>
        <p:nvSpPr>
          <p:cNvPr id="16" name="TextBox 15"/>
          <p:cNvSpPr txBox="1"/>
          <p:nvPr/>
        </p:nvSpPr>
        <p:spPr>
          <a:xfrm>
            <a:off x="173964" y="1471909"/>
            <a:ext cx="9293042" cy="4524315"/>
          </a:xfrm>
          <a:prstGeom prst="rect">
            <a:avLst/>
          </a:prstGeom>
          <a:noFill/>
        </p:spPr>
        <p:txBody>
          <a:bodyPr wrap="square" rtlCol="0">
            <a:spAutoFit/>
          </a:bodyPr>
          <a:lstStyle/>
          <a:p>
            <a:pPr marL="514350" indent="-514350">
              <a:buFont typeface="+mj-lt"/>
              <a:buAutoNum type="arabicParenR"/>
            </a:pPr>
            <a:r>
              <a:rPr lang="it-IT"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A. </a:t>
            </a:r>
            <a:r>
              <a:rPr lang="it-IT" sz="2400" dirty="0" err="1">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Yariv</a:t>
            </a:r>
            <a:r>
              <a:rPr lang="it-IT"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 P. </a:t>
            </a:r>
            <a:r>
              <a:rPr lang="it-IT" sz="2400" dirty="0" err="1">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Yeh</a:t>
            </a:r>
            <a:r>
              <a:rPr lang="it-IT"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 Photonics, 6th Ed., </a:t>
            </a:r>
            <a:r>
              <a:rPr lang="it-IT" sz="2400" dirty="0" err="1">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Chapter</a:t>
            </a:r>
            <a:r>
              <a:rPr lang="it-IT"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 2</a:t>
            </a:r>
          </a:p>
          <a:p>
            <a:pPr marL="514350" indent="-514350">
              <a:buFont typeface="+mj-lt"/>
              <a:buAutoNum type="arabicParenR"/>
            </a:pPr>
            <a:endParaRPr lang="it-IT"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endParaRPr>
          </a:p>
          <a:p>
            <a:pPr marL="514350" indent="-514350">
              <a:buFont typeface="+mj-lt"/>
              <a:buAutoNum type="arabicParenR"/>
            </a:pPr>
            <a:r>
              <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 Born and E. Wolf, Principle of Optics, 6</a:t>
            </a:r>
            <a:r>
              <a:rPr lang="en-US" sz="2400" baseline="300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th</a:t>
            </a:r>
            <a:r>
              <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 Ed., Chapter </a:t>
            </a:r>
            <a:r>
              <a:rPr lang="it-IT"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3</a:t>
            </a:r>
            <a:r>
              <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a:t>
            </a:r>
          </a:p>
          <a:p>
            <a:pPr marL="514350" indent="-514350">
              <a:buFont typeface="+mj-lt"/>
              <a:buAutoNum type="arabicParenR"/>
            </a:pPr>
            <a:endPar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endParaRPr>
          </a:p>
          <a:p>
            <a:pPr marL="514350" indent="-514350">
              <a:buFont typeface="+mj-lt"/>
              <a:buAutoNum type="arabicParenR"/>
            </a:pPr>
            <a:r>
              <a:rPr lang="en-US" sz="2400" dirty="0">
                <a:solidFill>
                  <a:schemeClr val="accent1"/>
                </a:solidFill>
              </a:rPr>
              <a:t>F. </a:t>
            </a:r>
            <a:r>
              <a:rPr lang="en-US" sz="2400" dirty="0" err="1">
                <a:solidFill>
                  <a:schemeClr val="accent1"/>
                </a:solidFill>
              </a:rPr>
              <a:t>Pedrotti</a:t>
            </a:r>
            <a:r>
              <a:rPr lang="en-US" sz="2400" dirty="0">
                <a:solidFill>
                  <a:schemeClr val="accent1"/>
                </a:solidFill>
              </a:rPr>
              <a:t>, L. M. </a:t>
            </a:r>
            <a:r>
              <a:rPr lang="en-US" sz="2400" dirty="0" err="1">
                <a:solidFill>
                  <a:schemeClr val="accent1"/>
                </a:solidFill>
              </a:rPr>
              <a:t>Pedrotti</a:t>
            </a:r>
            <a:r>
              <a:rPr lang="en-US" sz="2400" dirty="0">
                <a:solidFill>
                  <a:schemeClr val="accent1"/>
                </a:solidFill>
              </a:rPr>
              <a:t> and L. S. </a:t>
            </a:r>
            <a:r>
              <a:rPr lang="en-US" sz="2400" dirty="0" err="1">
                <a:solidFill>
                  <a:schemeClr val="accent1"/>
                </a:solidFill>
              </a:rPr>
              <a:t>Pedrotti</a:t>
            </a:r>
            <a:r>
              <a:rPr lang="en-US" sz="2400" dirty="0">
                <a:solidFill>
                  <a:schemeClr val="accent1"/>
                </a:solidFill>
              </a:rPr>
              <a:t>, “Introduction to Optics” (Prentice Hall, 2007)</a:t>
            </a:r>
          </a:p>
          <a:p>
            <a:pPr marL="514350" indent="-514350">
              <a:buFont typeface="+mj-lt"/>
              <a:buAutoNum type="arabicParenR"/>
            </a:pPr>
            <a:endParaRPr lang="en-US" sz="2400" dirty="0">
              <a:solidFill>
                <a:schemeClr val="accent1"/>
              </a:solidFill>
            </a:endParaRPr>
          </a:p>
          <a:p>
            <a:pPr marL="514350" indent="-514350">
              <a:buFont typeface="+mj-lt"/>
              <a:buAutoNum type="arabicParenR"/>
            </a:pPr>
            <a:r>
              <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hlinkClick r:id="rId4"/>
              </a:rPr>
              <a:t>https://www.olympus-lifescience.com/en/microscope-resource/</a:t>
            </a:r>
            <a:endPar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endParaRPr>
          </a:p>
          <a:p>
            <a:pPr marL="514350" indent="-514350">
              <a:buFont typeface="+mj-lt"/>
              <a:buAutoNum type="arabicParenR"/>
            </a:pPr>
            <a:endPar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endParaRPr>
          </a:p>
          <a:p>
            <a:pPr marL="514350" indent="-514350">
              <a:buFont typeface="+mj-lt"/>
              <a:buAutoNum type="arabicParenR"/>
            </a:pPr>
            <a:r>
              <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Davidson, Michael W. and Abramowitz, Mortimer, </a:t>
            </a:r>
            <a:r>
              <a:rPr lang="en-US" sz="2400" i="1"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Optical Microscopy</a:t>
            </a:r>
            <a:r>
              <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 Encyclopedia of Imaging Science and Technology, Wiley, 2002, </a:t>
            </a:r>
            <a:r>
              <a:rPr lang="ro-RO"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doi = {10.1002/0471443395.img074}</a:t>
            </a:r>
            <a:endParaRPr lang="en-US" sz="24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endParaRPr>
          </a:p>
        </p:txBody>
      </p:sp>
    </p:spTree>
    <p:extLst>
      <p:ext uri="{BB962C8B-B14F-4D97-AF65-F5344CB8AC3E}">
        <p14:creationId xmlns:p14="http://schemas.microsoft.com/office/powerpoint/2010/main" val="110151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92DDCF-C22E-A047-AA6F-A14CE5F70A59}"/>
              </a:ext>
            </a:extLst>
          </p:cNvPr>
          <p:cNvSpPr txBox="1"/>
          <p:nvPr/>
        </p:nvSpPr>
        <p:spPr>
          <a:xfrm>
            <a:off x="173964" y="218587"/>
            <a:ext cx="2291953" cy="492443"/>
          </a:xfrm>
          <a:prstGeom prst="rect">
            <a:avLst/>
          </a:prstGeom>
          <a:noFill/>
        </p:spPr>
        <p:txBody>
          <a:bodyPr wrap="square" rtlCol="0">
            <a:spAutoFit/>
          </a:bodyPr>
          <a:lstStyle/>
          <a:p>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Matrix Optics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5987"/>
            <a:ext cx="8610600" cy="525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1225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81000" y="228600"/>
            <a:ext cx="8595049" cy="6096000"/>
            <a:chOff x="2465917" y="711030"/>
            <a:chExt cx="8004379" cy="567707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5917" y="711030"/>
              <a:ext cx="8004379" cy="5677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465917" y="6172200"/>
              <a:ext cx="4849283" cy="215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2010416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6225"/>
            <a:ext cx="8839200" cy="587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9264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5262"/>
            <a:ext cx="8686800" cy="611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687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760787" y="990600"/>
            <a:ext cx="1344613" cy="563562"/>
          </a:xfrm>
        </p:spPr>
        <p:txBody>
          <a:bodyPr>
            <a:normAutofit/>
          </a:bodyPr>
          <a:lstStyle/>
          <a:p>
            <a:pPr eaLnBrk="1" hangingPunct="1">
              <a:defRPr/>
            </a:pPr>
            <a:r>
              <a:rPr lang="en-US" altLang="zh-TW" sz="2600" b="1" dirty="0">
                <a:solidFill>
                  <a:schemeClr val="accent1"/>
                </a:solidFill>
              </a:rPr>
              <a:t>Lenses</a:t>
            </a: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9588" y="2063750"/>
            <a:ext cx="3552825" cy="212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1981200"/>
            <a:ext cx="33337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4"/>
          <p:cNvSpPr txBox="1">
            <a:spLocks noChangeArrowheads="1"/>
          </p:cNvSpPr>
          <p:nvPr/>
        </p:nvSpPr>
        <p:spPr bwMode="auto">
          <a:xfrm>
            <a:off x="1801813" y="1524000"/>
            <a:ext cx="9683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800"/>
              <a:t>positive</a:t>
            </a:r>
          </a:p>
        </p:txBody>
      </p:sp>
      <p:sp>
        <p:nvSpPr>
          <p:cNvPr id="8" name="TextBox 7"/>
          <p:cNvSpPr txBox="1">
            <a:spLocks noChangeArrowheads="1"/>
          </p:cNvSpPr>
          <p:nvPr/>
        </p:nvSpPr>
        <p:spPr bwMode="auto">
          <a:xfrm>
            <a:off x="6405563" y="1600200"/>
            <a:ext cx="1057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sz="1800"/>
              <a:t>negative</a:t>
            </a:r>
          </a:p>
        </p:txBody>
      </p:sp>
      <p:pic>
        <p:nvPicPr>
          <p:cNvPr id="9" name="Picture 4" descr="p20-1"/>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53368" b="5327"/>
          <a:stretch/>
        </p:blipFill>
        <p:spPr>
          <a:xfrm>
            <a:off x="5105400" y="4648200"/>
            <a:ext cx="3657600" cy="1704975"/>
          </a:xfrm>
        </p:spPr>
      </p:pic>
      <p:pic>
        <p:nvPicPr>
          <p:cNvPr id="10" name="Picture 4" descr="p20-1"/>
          <p:cNvPicPr>
            <a:picLocks noChangeAspect="1" noChangeArrowheads="1"/>
          </p:cNvPicPr>
          <p:nvPr/>
        </p:nvPicPr>
        <p:blipFill rotWithShape="1">
          <a:blip r:embed="rId4">
            <a:extLst>
              <a:ext uri="{28A0092B-C50C-407E-A947-70E740481C1C}">
                <a14:useLocalDpi xmlns:a14="http://schemas.microsoft.com/office/drawing/2010/main" val="0"/>
              </a:ext>
            </a:extLst>
          </a:blip>
          <a:srcRect b="64538"/>
          <a:stretch/>
        </p:blipFill>
        <p:spPr bwMode="auto">
          <a:xfrm>
            <a:off x="457200" y="4724400"/>
            <a:ext cx="3657600" cy="1463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11" name="TextBox 10">
            <a:extLst>
              <a:ext uri="{FF2B5EF4-FFF2-40B4-BE49-F238E27FC236}">
                <a16:creationId xmlns:a16="http://schemas.microsoft.com/office/drawing/2014/main" id="{0D92DDCF-C22E-A047-AA6F-A14CE5F70A59}"/>
              </a:ext>
            </a:extLst>
          </p:cNvPr>
          <p:cNvSpPr txBox="1"/>
          <p:nvPr/>
        </p:nvSpPr>
        <p:spPr>
          <a:xfrm>
            <a:off x="173964" y="218587"/>
            <a:ext cx="2291953" cy="492443"/>
          </a:xfrm>
          <a:prstGeom prst="rect">
            <a:avLst/>
          </a:prstGeom>
          <a:noFill/>
        </p:spPr>
        <p:txBody>
          <a:bodyPr wrap="square" rtlCol="0">
            <a:spAutoFit/>
          </a:bodyPr>
          <a:lstStyle/>
          <a:p>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Matrix Optics</a:t>
            </a:r>
          </a:p>
        </p:txBody>
      </p:sp>
    </p:spTree>
    <p:extLst>
      <p:ext uri="{BB962C8B-B14F-4D97-AF65-F5344CB8AC3E}">
        <p14:creationId xmlns:p14="http://schemas.microsoft.com/office/powerpoint/2010/main" val="23648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1143000"/>
            <a:ext cx="5971778" cy="3124200"/>
          </a:xfrm>
          <a:prstGeom prst="rect">
            <a:avLst/>
          </a:prstGeom>
        </p:spPr>
      </p:pic>
      <p:sp>
        <p:nvSpPr>
          <p:cNvPr id="5" name="TextBox 4">
            <a:extLst>
              <a:ext uri="{FF2B5EF4-FFF2-40B4-BE49-F238E27FC236}">
                <a16:creationId xmlns:a16="http://schemas.microsoft.com/office/drawing/2014/main" id="{0D92DDCF-C22E-A047-AA6F-A14CE5F70A59}"/>
              </a:ext>
            </a:extLst>
          </p:cNvPr>
          <p:cNvSpPr txBox="1"/>
          <p:nvPr/>
        </p:nvSpPr>
        <p:spPr>
          <a:xfrm>
            <a:off x="173964" y="218587"/>
            <a:ext cx="2291953" cy="492443"/>
          </a:xfrm>
          <a:prstGeom prst="rect">
            <a:avLst/>
          </a:prstGeom>
          <a:noFill/>
        </p:spPr>
        <p:txBody>
          <a:bodyPr wrap="square" rtlCol="0">
            <a:spAutoFit/>
          </a:bodyPr>
          <a:lstStyle/>
          <a:p>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Matrix Optics</a:t>
            </a:r>
          </a:p>
        </p:txBody>
      </p:sp>
      <p:sp>
        <p:nvSpPr>
          <p:cNvPr id="6" name="TextBox 5">
            <a:extLst>
              <a:ext uri="{FF2B5EF4-FFF2-40B4-BE49-F238E27FC236}">
                <a16:creationId xmlns:a16="http://schemas.microsoft.com/office/drawing/2014/main" id="{0D92DDCF-C22E-A047-AA6F-A14CE5F70A59}"/>
              </a:ext>
            </a:extLst>
          </p:cNvPr>
          <p:cNvSpPr txBox="1"/>
          <p:nvPr/>
        </p:nvSpPr>
        <p:spPr>
          <a:xfrm>
            <a:off x="533400" y="4724400"/>
            <a:ext cx="11125200" cy="892552"/>
          </a:xfrm>
          <a:prstGeom prst="rect">
            <a:avLst/>
          </a:prstGeom>
          <a:noFill/>
        </p:spPr>
        <p:txBody>
          <a:bodyPr wrap="square" rtlCol="0">
            <a:spAutoFit/>
          </a:bodyPr>
          <a:lstStyle/>
          <a:p>
            <a:pPr marL="457200" indent="-457200" algn="just">
              <a:buFont typeface="Wingdings" charset="2"/>
              <a:buChar char="v"/>
            </a:pPr>
            <a:r>
              <a:rPr lang="en-US" sz="260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Question 1: for a Plano-Convex lens, in a focusing application such as the one illustrated on the left, which side would you choose?</a:t>
            </a:r>
          </a:p>
        </p:txBody>
      </p:sp>
    </p:spTree>
    <p:extLst>
      <p:ext uri="{BB962C8B-B14F-4D97-AF65-F5344CB8AC3E}">
        <p14:creationId xmlns:p14="http://schemas.microsoft.com/office/powerpoint/2010/main" val="339826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393" y="1859"/>
            <a:ext cx="9144000" cy="632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09FF4CB-32EB-7B49-B56A-9003DD823D54}"/>
                  </a:ext>
                </a:extLst>
              </p14:cNvPr>
              <p14:cNvContentPartPr/>
              <p14:nvPr/>
            </p14:nvContentPartPr>
            <p14:xfrm>
              <a:off x="89113" y="4582703"/>
              <a:ext cx="134280" cy="22680"/>
            </p14:xfrm>
          </p:contentPart>
        </mc:Choice>
        <mc:Fallback xmlns="">
          <p:pic>
            <p:nvPicPr>
              <p:cNvPr id="3" name="Ink 2">
                <a:extLst>
                  <a:ext uri="{FF2B5EF4-FFF2-40B4-BE49-F238E27FC236}">
                    <a16:creationId xmlns:a16="http://schemas.microsoft.com/office/drawing/2014/main" id="{109FF4CB-32EB-7B49-B56A-9003DD823D54}"/>
                  </a:ext>
                </a:extLst>
              </p:cNvPr>
              <p:cNvPicPr/>
              <p:nvPr/>
            </p:nvPicPr>
            <p:blipFill>
              <a:blip r:embed="rId4"/>
              <a:stretch>
                <a:fillRect/>
              </a:stretch>
            </p:blipFill>
            <p:spPr>
              <a:xfrm>
                <a:off x="73993" y="4567583"/>
                <a:ext cx="16488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4B9DBB8-9A16-274E-ABB4-FB4D5046C386}"/>
                  </a:ext>
                </a:extLst>
              </p14:cNvPr>
              <p14:cNvContentPartPr/>
              <p14:nvPr/>
            </p14:nvContentPartPr>
            <p14:xfrm>
              <a:off x="2251993" y="746903"/>
              <a:ext cx="100800" cy="134280"/>
            </p14:xfrm>
          </p:contentPart>
        </mc:Choice>
        <mc:Fallback xmlns="">
          <p:pic>
            <p:nvPicPr>
              <p:cNvPr id="5" name="Ink 4">
                <a:extLst>
                  <a:ext uri="{FF2B5EF4-FFF2-40B4-BE49-F238E27FC236}">
                    <a16:creationId xmlns:a16="http://schemas.microsoft.com/office/drawing/2014/main" id="{64B9DBB8-9A16-274E-ABB4-FB4D5046C386}"/>
                  </a:ext>
                </a:extLst>
              </p:cNvPr>
              <p:cNvPicPr/>
              <p:nvPr/>
            </p:nvPicPr>
            <p:blipFill>
              <a:blip r:embed="rId6"/>
              <a:stretch>
                <a:fillRect/>
              </a:stretch>
            </p:blipFill>
            <p:spPr>
              <a:xfrm>
                <a:off x="2236873" y="731783"/>
                <a:ext cx="13140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B27B5FF9-96D9-9247-9FCE-1406E2E0FCE5}"/>
                  </a:ext>
                </a:extLst>
              </p14:cNvPr>
              <p14:cNvContentPartPr/>
              <p14:nvPr/>
            </p14:nvContentPartPr>
            <p14:xfrm>
              <a:off x="4800433" y="735743"/>
              <a:ext cx="156240" cy="173160"/>
            </p14:xfrm>
          </p:contentPart>
        </mc:Choice>
        <mc:Fallback xmlns="">
          <p:pic>
            <p:nvPicPr>
              <p:cNvPr id="6" name="Ink 5">
                <a:extLst>
                  <a:ext uri="{FF2B5EF4-FFF2-40B4-BE49-F238E27FC236}">
                    <a16:creationId xmlns:a16="http://schemas.microsoft.com/office/drawing/2014/main" id="{B27B5FF9-96D9-9247-9FCE-1406E2E0FCE5}"/>
                  </a:ext>
                </a:extLst>
              </p:cNvPr>
              <p:cNvPicPr/>
              <p:nvPr/>
            </p:nvPicPr>
            <p:blipFill>
              <a:blip r:embed="rId8"/>
              <a:stretch>
                <a:fillRect/>
              </a:stretch>
            </p:blipFill>
            <p:spPr>
              <a:xfrm>
                <a:off x="4785313" y="720623"/>
                <a:ext cx="18648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D249A904-27F9-3147-ABA5-18ED16316C89}"/>
                  </a:ext>
                </a:extLst>
              </p14:cNvPr>
              <p14:cNvContentPartPr/>
              <p14:nvPr/>
            </p14:nvContentPartPr>
            <p14:xfrm>
              <a:off x="5039833" y="777863"/>
              <a:ext cx="56160" cy="108720"/>
            </p14:xfrm>
          </p:contentPart>
        </mc:Choice>
        <mc:Fallback xmlns="">
          <p:pic>
            <p:nvPicPr>
              <p:cNvPr id="7" name="Ink 6">
                <a:extLst>
                  <a:ext uri="{FF2B5EF4-FFF2-40B4-BE49-F238E27FC236}">
                    <a16:creationId xmlns:a16="http://schemas.microsoft.com/office/drawing/2014/main" id="{D249A904-27F9-3147-ABA5-18ED16316C89}"/>
                  </a:ext>
                </a:extLst>
              </p:cNvPr>
              <p:cNvPicPr/>
              <p:nvPr/>
            </p:nvPicPr>
            <p:blipFill>
              <a:blip r:embed="rId10"/>
              <a:stretch>
                <a:fillRect/>
              </a:stretch>
            </p:blipFill>
            <p:spPr>
              <a:xfrm>
                <a:off x="5024713" y="762743"/>
                <a:ext cx="86760" cy="139320"/>
              </a:xfrm>
              <a:prstGeom prst="rect">
                <a:avLst/>
              </a:prstGeom>
            </p:spPr>
          </p:pic>
        </mc:Fallback>
      </mc:AlternateContent>
      <p:grpSp>
        <p:nvGrpSpPr>
          <p:cNvPr id="10" name="Group 9">
            <a:extLst>
              <a:ext uri="{FF2B5EF4-FFF2-40B4-BE49-F238E27FC236}">
                <a16:creationId xmlns:a16="http://schemas.microsoft.com/office/drawing/2014/main" id="{DB8BE7C3-C651-844B-9755-2722DE3C3537}"/>
              </a:ext>
            </a:extLst>
          </p:cNvPr>
          <p:cNvGrpSpPr/>
          <p:nvPr/>
        </p:nvGrpSpPr>
        <p:grpSpPr>
          <a:xfrm>
            <a:off x="1053553" y="3997343"/>
            <a:ext cx="89640" cy="139680"/>
            <a:chOff x="1053553" y="3997343"/>
            <a:chExt cx="89640" cy="139680"/>
          </a:xfrm>
        </p:grpSpPr>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27E37CC8-DA15-8544-A1BE-A6613CE4EDB4}"/>
                    </a:ext>
                  </a:extLst>
                </p14:cNvPr>
                <p14:cNvContentPartPr/>
                <p14:nvPr/>
              </p14:nvContentPartPr>
              <p14:xfrm>
                <a:off x="1075873" y="4064303"/>
                <a:ext cx="360" cy="360"/>
              </p14:xfrm>
            </p:contentPart>
          </mc:Choice>
          <mc:Fallback xmlns="">
            <p:pic>
              <p:nvPicPr>
                <p:cNvPr id="8" name="Ink 7">
                  <a:extLst>
                    <a:ext uri="{FF2B5EF4-FFF2-40B4-BE49-F238E27FC236}">
                      <a16:creationId xmlns:a16="http://schemas.microsoft.com/office/drawing/2014/main" id="{27E37CC8-DA15-8544-A1BE-A6613CE4EDB4}"/>
                    </a:ext>
                  </a:extLst>
                </p:cNvPr>
                <p:cNvPicPr/>
                <p:nvPr/>
              </p:nvPicPr>
              <p:blipFill>
                <a:blip r:embed="rId12"/>
                <a:stretch>
                  <a:fillRect/>
                </a:stretch>
              </p:blipFill>
              <p:spPr>
                <a:xfrm>
                  <a:off x="1060753" y="404918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A947F9D3-E2FD-EB43-825C-F129480ED021}"/>
                    </a:ext>
                  </a:extLst>
                </p14:cNvPr>
                <p14:cNvContentPartPr/>
                <p14:nvPr/>
              </p14:nvContentPartPr>
              <p14:xfrm>
                <a:off x="1053553" y="3997343"/>
                <a:ext cx="89640" cy="139680"/>
              </p14:xfrm>
            </p:contentPart>
          </mc:Choice>
          <mc:Fallback xmlns="">
            <p:pic>
              <p:nvPicPr>
                <p:cNvPr id="9" name="Ink 8">
                  <a:extLst>
                    <a:ext uri="{FF2B5EF4-FFF2-40B4-BE49-F238E27FC236}">
                      <a16:creationId xmlns:a16="http://schemas.microsoft.com/office/drawing/2014/main" id="{A947F9D3-E2FD-EB43-825C-F129480ED021}"/>
                    </a:ext>
                  </a:extLst>
                </p:cNvPr>
                <p:cNvPicPr/>
                <p:nvPr/>
              </p:nvPicPr>
              <p:blipFill>
                <a:blip r:embed="rId14"/>
                <a:stretch>
                  <a:fillRect/>
                </a:stretch>
              </p:blipFill>
              <p:spPr>
                <a:xfrm>
                  <a:off x="1038433" y="3982223"/>
                  <a:ext cx="120240" cy="170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11" name="Ink 10">
                <a:extLst>
                  <a:ext uri="{FF2B5EF4-FFF2-40B4-BE49-F238E27FC236}">
                    <a16:creationId xmlns:a16="http://schemas.microsoft.com/office/drawing/2014/main" id="{9DB09414-D853-1D48-A7E5-76404DAA1588}"/>
                  </a:ext>
                </a:extLst>
              </p14:cNvPr>
              <p14:cNvContentPartPr/>
              <p14:nvPr/>
            </p14:nvContentPartPr>
            <p14:xfrm>
              <a:off x="2748433" y="4488023"/>
              <a:ext cx="117360" cy="173160"/>
            </p14:xfrm>
          </p:contentPart>
        </mc:Choice>
        <mc:Fallback>
          <p:pic>
            <p:nvPicPr>
              <p:cNvPr id="11" name="Ink 10">
                <a:extLst>
                  <a:ext uri="{FF2B5EF4-FFF2-40B4-BE49-F238E27FC236}">
                    <a16:creationId xmlns:a16="http://schemas.microsoft.com/office/drawing/2014/main" id="{9DB09414-D853-1D48-A7E5-76404DAA1588}"/>
                  </a:ext>
                </a:extLst>
              </p:cNvPr>
              <p:cNvPicPr/>
              <p:nvPr/>
            </p:nvPicPr>
            <p:blipFill>
              <a:blip r:embed="rId16"/>
              <a:stretch>
                <a:fillRect/>
              </a:stretch>
            </p:blipFill>
            <p:spPr>
              <a:xfrm>
                <a:off x="2733313" y="4472903"/>
                <a:ext cx="147960" cy="203760"/>
              </a:xfrm>
              <a:prstGeom prst="rect">
                <a:avLst/>
              </a:prstGeom>
            </p:spPr>
          </p:pic>
        </mc:Fallback>
      </mc:AlternateContent>
    </p:spTree>
    <p:extLst>
      <p:ext uri="{BB962C8B-B14F-4D97-AF65-F5344CB8AC3E}">
        <p14:creationId xmlns:p14="http://schemas.microsoft.com/office/powerpoint/2010/main" val="26962829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OfficeLight_16x9</Template>
  <TotalTime>888</TotalTime>
  <Words>668</Words>
  <Application>Microsoft Macintosh PowerPoint</Application>
  <PresentationFormat>Widescreen</PresentationFormat>
  <Paragraphs>78</Paragraphs>
  <Slides>25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2" baseType="lpstr">
      <vt:lpstr>Arial</vt:lpstr>
      <vt:lpstr>Calibri</vt:lpstr>
      <vt:lpstr>Calibri Light</vt:lpstr>
      <vt:lpstr>Times New Roman</vt:lpstr>
      <vt:lpstr>Wingdings</vt:lpstr>
      <vt:lpstr>Office Theme</vt:lpstr>
      <vt:lpstr>方程式</vt:lpstr>
      <vt:lpstr>PowerPoint Presentation</vt:lpstr>
      <vt:lpstr>PowerPoint Presentation</vt:lpstr>
      <vt:lpstr>PowerPoint Presentation</vt:lpstr>
      <vt:lpstr>PowerPoint Presentation</vt:lpstr>
      <vt:lpstr>PowerPoint Presentation</vt:lpstr>
      <vt:lpstr>PowerPoint Presentation</vt:lpstr>
      <vt:lpstr>Lenses</vt:lpstr>
      <vt:lpstr>PowerPoint Presentation</vt:lpstr>
      <vt:lpstr>PowerPoint Presentation</vt:lpstr>
      <vt:lpstr>Image Formation by thin Lenses</vt:lpstr>
      <vt:lpstr>PowerPoint Presentation</vt:lpstr>
      <vt:lpstr>Imaging formation by the human eye</vt:lpstr>
      <vt:lpstr>Aberrations of Lenses</vt:lpstr>
      <vt:lpstr>Chromatic Aberration</vt:lpstr>
      <vt:lpstr>Solution of Chromatic Aberration-Using Doublet or triplet Lens</vt:lpstr>
      <vt:lpstr>Spherical Aberration (SA)</vt:lpstr>
      <vt:lpstr>Solutions of Spherical Aberration-Using Aspherical Lens or Stop </vt:lpstr>
      <vt:lpstr>Optical Microscope</vt:lpstr>
      <vt:lpstr>PowerPoint Presentation</vt:lpstr>
      <vt:lpstr>Numerical Aperture (NA)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fratala</dc:creator>
  <cp:lastModifiedBy>Andrea Fratalocchi</cp:lastModifiedBy>
  <cp:revision>379</cp:revision>
  <dcterms:created xsi:type="dcterms:W3CDTF">2016-08-20T11:33:17Z</dcterms:created>
  <dcterms:modified xsi:type="dcterms:W3CDTF">2020-10-18T11:57:41Z</dcterms:modified>
</cp:coreProperties>
</file>